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senza titolo" id="{F1B9C3F0-0373-42E3-84BC-483761F6E137}">
          <p14:sldIdLst>
            <p14:sldId id="256"/>
            <p14:sldId id="258"/>
            <p14:sldId id="260"/>
            <p14:sldId id="261"/>
            <p14:sldId id="262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EB64E7-D7E5-4021-A5F3-175253B58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F975DFB-4786-4A47-844D-2805F55C1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7F2059-8B41-4CBB-8FDD-5E444560B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C7997BB-F11C-4B77-90EA-928DF94BE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95D8B0A-89A6-4345-8957-1A5A29E6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069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1F7408-5CD8-465D-BE47-72FE4B2A7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05AA2C2-C07B-4C60-918E-675F12D2B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7CE62BC-FC78-45A4-9197-2C4706A3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B00316-B357-4843-ADFD-7C3372F58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1594C99-D781-4F6D-AB2D-25324D115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2200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91280AFC-F62F-4FB6-95E7-FE53E12752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622B93-BECA-4D94-B0CD-33F00A9DC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7550878-700F-4A75-BD44-687696C81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5679DC-3B46-4A40-8145-BEBCB65CE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5C6C93A-D9ED-4353-BCB9-B15C10320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913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14671A-B806-42CB-A317-7DBCFAD1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059E0C-3885-4640-86B7-23C88EE2D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F8362B9-F546-406D-8427-A6D00B36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F421F31-2E4C-48FF-B0D4-D95300C65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3A2E82-D8B2-4352-9F3A-F5DA225B7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876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30173D-934E-47F4-BFF5-D96F35E0C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A9C0F93-4044-4A98-A511-395EA63C9D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85DE45A-1271-441A-924D-A469BAAAD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0BB1604-4195-4FCC-828B-1DE27F5D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0254C6-ECD8-4477-B388-638004A2C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2275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952E5C-3AD5-4733-B33F-E2C59DEEA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5E0027-5E5F-4A66-85CD-1CBEC684D3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D3A08A-3E79-4BEC-91AB-C904C5157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E1A8E49-2707-476C-96B5-7EB695296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48E7135-5E7C-407F-8E08-F8D933064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690344-06C8-4A63-B739-FDE600D40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038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4A6BB8-A976-4566-A774-5007908FE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8D0AEE6-A5BA-4066-A069-582DCC7E9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5FB353D-C07B-45F6-AAAB-DEFCEA0C4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68CACEA0-DB3C-4DDB-9C59-B0CF61264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199F468A-0627-4FC7-90C5-B64ED2AB8B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2D6FFFE-E881-4BBF-AD45-0EF7C9536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D953DBF-DD3C-4D52-BCA8-ABE6AEBE2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60177B1-227B-4C5E-AAA4-B73F38A5D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6978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55A44C-3026-4F90-A426-2EE6ADA1C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F2D566D-0B67-45D8-BB65-CBDB19433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1BF197F-EE1B-49E2-A289-84B2BC085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309F3B-699D-4B3C-958D-27029C136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76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6DFC7AA4-C396-4A54-9CB3-60C92A743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E662FC1-8B26-41D9-8472-CC14C273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3D2E49-0CD5-4A15-B331-6DEA20178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0803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803ECBF-8279-4D4F-AB7E-5A7B4B451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E962454-259D-4AD6-9143-4850A2502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0BBE8E1-AD3E-460A-B681-23343285B2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5714674-552E-4D73-B249-7A500EE4D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F8931B6-9807-41DA-8919-B283B15DE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0ACCDC9-843E-4E1A-B0EF-8FAD41BF4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513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3DF1B-7983-4B7D-A970-AB6B3686E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40776AC-76A4-4842-8FA3-87E93BDC9F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EB189B9-574C-423F-A46A-7D13DE4CB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54392F7-0F64-424C-AEFF-153DFD4DF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D58F0DB-B330-4D7B-A13E-81FBFEA5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43C998D-C058-4319-85E5-EA28A687A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504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B8638D3-8613-4FC5-A280-2882231E6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FC35235-2DE7-4F3D-9378-C24757E86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60364D3-6594-4F45-95AD-FE5C2D36D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D3CD9-EFF3-47C8-8571-C3D9514FBF31}" type="datetimeFigureOut">
              <a:rPr lang="it-IT" smtClean="0"/>
              <a:t>20/03/2020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425E29E-8504-455B-B444-E06117A4C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D7CE87-A053-4EC7-8EC3-FD1F4B8742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2229D-9729-490E-9B47-8E130E5712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808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2C8DDD-C9E7-4521-A875-F683168F6B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Emergenza COVID – 19</a:t>
            </a:r>
            <a:br>
              <a:rPr lang="it-IT" dirty="0"/>
            </a:br>
            <a:r>
              <a:rPr lang="it-IT" dirty="0"/>
              <a:t>Sorveglianza  presa in cura territoriale</a:t>
            </a:r>
          </a:p>
        </p:txBody>
      </p:sp>
    </p:spTree>
    <p:extLst>
      <p:ext uri="{BB962C8B-B14F-4D97-AF65-F5344CB8AC3E}">
        <p14:creationId xmlns:p14="http://schemas.microsoft.com/office/powerpoint/2010/main" val="1194350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20519F-02CB-4BCA-9B4E-A382DD62E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Che cosa serve oggi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998FE48-943C-4F32-84BC-7F90D91ABE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it-IT" dirty="0"/>
              <a:t>Aspetto centrale: aggiungere alla strategia di contenimento dell’infezione anche la protezione e la presa in cura dei soggetti a rischio o ammalati  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/>
              <a:t>1.     Occorre estendere le categorie di soggetti coinvolti 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Pazienti COVID positivi e loro familiari 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Pazienti sintomatici non confermati COVID positivi (sintomi influenzali e respiratori)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Pazienti NON sintomatici anziani, fragili e/o che soffrono di patologie croniche e che presentano un elevato rischio di mortalità o ricorso a terapia intensiva se contagiati </a:t>
            </a:r>
          </a:p>
          <a:p>
            <a:pPr marL="0" indent="0">
              <a:buNone/>
            </a:pPr>
            <a:endParaRPr lang="it-IT" dirty="0"/>
          </a:p>
          <a:p>
            <a:pPr marL="514350" indent="-514350">
              <a:buAutoNum type="arabicPeriod" startAt="2"/>
            </a:pPr>
            <a:r>
              <a:rPr lang="it-IT" sz="2900" dirty="0"/>
              <a:t>Occorre estendere le modalità di sorveglianza considerando 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La possibilità per i soggetti seguiti di avere indicazioni e counseling per la loro vita quotidiana 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La possibilità di effettuare un monitoraggio clinico (SORVEGLIANZA CLINICA)</a:t>
            </a:r>
          </a:p>
          <a:p>
            <a:pPr lvl="1">
              <a:lnSpc>
                <a:spcPct val="120000"/>
              </a:lnSpc>
            </a:pPr>
            <a:r>
              <a:rPr lang="it-IT" dirty="0"/>
              <a:t>La </a:t>
            </a:r>
            <a:r>
              <a:rPr lang="it-IT" dirty="0" err="1"/>
              <a:t>possiiblità</a:t>
            </a:r>
            <a:r>
              <a:rPr lang="it-IT" dirty="0"/>
              <a:t> di fornire un supporto sociale (SORVEGLIANZA SOCIALE) 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2166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A4C881-8007-4BC6-A6CE-5365F0AC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Possibili strategie evolutive di sorveglianza sociale da parte dei Comuni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F2FF8B-6B65-44F8-B1DD-7220C503D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/>
              <a:t>Oggi i Comuni, attraverso le prefetture, ricevono dalle ATS le informazioni sui CASI e, sia pure in forma molto ridotta in funzione delle indagini svolte, di alcuni contatti stretti del CASO. </a:t>
            </a:r>
          </a:p>
          <a:p>
            <a:pPr algn="just"/>
            <a:r>
              <a:rPr lang="it-IT" dirty="0"/>
              <a:t>L’obiettivo prioritario del Comune deve essere l’erogazione di servizi di supporto ai pazienti in isolamento (consegna dei DPI se disponibili, consegna spesa e farmaci, consegna pasti e per pazienti anziani e fragili assistenza domiciliare) </a:t>
            </a:r>
          </a:p>
          <a:p>
            <a:pPr algn="just"/>
            <a:r>
              <a:rPr lang="it-IT" dirty="0"/>
              <a:t>La platea dei soggetti cui riferire questi servizi può essere estesa ai soggetti più fragili (comunicati da ATS come per emergenza caldo) </a:t>
            </a:r>
          </a:p>
          <a:p>
            <a:pPr algn="just"/>
            <a:r>
              <a:rPr lang="it-IT" dirty="0"/>
              <a:t>E’ prioritario che questi servizi possano essere estesi a soggetti che lo richiedono attivamente, essendosi </a:t>
            </a:r>
            <a:r>
              <a:rPr lang="it-IT" dirty="0" err="1"/>
              <a:t>autoisolati</a:t>
            </a:r>
            <a:r>
              <a:rPr lang="it-IT" dirty="0"/>
              <a:t>  (perché contatti o perché sintomatici)</a:t>
            </a:r>
          </a:p>
          <a:p>
            <a:pPr algn="just"/>
            <a:r>
              <a:rPr lang="it-IT" dirty="0"/>
              <a:t>Le attività di verifica dell’ effettiva rispetto dell’isolamento sono un obiettivo secondario e dovrebbero comunque essere rivolte prioritariamente ai Casi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0384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98E8B8-494D-454C-9804-8F96582F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Evoluzione delle strategie di sorveglianza clinica dei pazienti in isolamento e dei soggetti a rischio/1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698DCA2-73C8-48D7-B07B-856567CA72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dirty="0"/>
              <a:t>Si basano sull’assegnazione di un ruolo fondamentale alle cure primarie e al medico di famiglia </a:t>
            </a:r>
          </a:p>
          <a:p>
            <a:pPr algn="just"/>
            <a:r>
              <a:rPr lang="it-IT" dirty="0"/>
              <a:t>E’ opportuno che venga ridotta ai casi indifferibili  (evitando i casi di ILI e di </a:t>
            </a:r>
            <a:r>
              <a:rPr lang="it-IT" dirty="0" err="1"/>
              <a:t>Covid</a:t>
            </a:r>
            <a:r>
              <a:rPr lang="it-IT" dirty="0"/>
              <a:t> -19) l’attività di visita in studio, per privilegiare la funzione attiva di riferimento telefonico (durante il periodo di attività) del medico per il counseling e la sorveglianza clinica:</a:t>
            </a:r>
          </a:p>
          <a:p>
            <a:pPr lvl="1"/>
            <a:r>
              <a:rPr lang="it-IT" dirty="0"/>
              <a:t> di PAZIENTI COVID positivi e contatti stretti noti </a:t>
            </a:r>
          </a:p>
          <a:p>
            <a:pPr lvl="1"/>
            <a:r>
              <a:rPr lang="it-IT" dirty="0"/>
              <a:t>di PAZIENTI Con sintomi influenzali (ILI) che potrebbero essere riferibili a COVID </a:t>
            </a:r>
          </a:p>
          <a:p>
            <a:pPr lvl="1"/>
            <a:r>
              <a:rPr lang="it-IT" dirty="0"/>
              <a:t>di Pazienti con fattori di rischio </a:t>
            </a:r>
          </a:p>
          <a:p>
            <a:pPr lvl="1"/>
            <a:r>
              <a:rPr lang="it-IT" dirty="0"/>
              <a:t>Di Pazienti COVID e non COVID rientrati a domicilio post ricovero</a:t>
            </a:r>
          </a:p>
          <a:p>
            <a:r>
              <a:rPr lang="it-IT" dirty="0"/>
              <a:t>La restante attività del medico (pareri, prescrizioni, certificati) dovrebbe essere svolta di base senza il contatto diretto con i pazienti</a:t>
            </a:r>
          </a:p>
        </p:txBody>
      </p:sp>
    </p:spTree>
    <p:extLst>
      <p:ext uri="{BB962C8B-B14F-4D97-AF65-F5344CB8AC3E}">
        <p14:creationId xmlns:p14="http://schemas.microsoft.com/office/powerpoint/2010/main" val="3375863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7E4234-CF22-4382-9245-04AC923B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Evoluzione delle attività domiciliari per pazienti COVID e pazienti fragili non COVID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F49563-8BCC-49C0-B80E-29943ABDE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dirty="0"/>
              <a:t>Le attività domiciliari sono determinanti sia per ridurre il ricorso inappropriato al 112 e ai pronti soccorsi in questa fase. Lo saranno ancora nella fase di discesa della curva epidemica, per poter mantenere protetti i pazienti più esposti </a:t>
            </a:r>
          </a:p>
          <a:p>
            <a:pPr algn="just"/>
            <a:r>
              <a:rPr lang="it-IT" dirty="0"/>
              <a:t>Rispetto all’offerta di prestazioni domiciliari attuale (visite del MMG, del medico di CA, ADI, UCP-DOM) possono essere previste per i pazienti COVID </a:t>
            </a:r>
          </a:p>
          <a:p>
            <a:pPr lvl="1" algn="just"/>
            <a:r>
              <a:rPr lang="it-IT" dirty="0"/>
              <a:t>L’attivazione delle Unità Speciali di Continuità Assistenziale (USCA)</a:t>
            </a:r>
          </a:p>
          <a:p>
            <a:pPr lvl="1" algn="just"/>
            <a:r>
              <a:rPr lang="it-IT" dirty="0"/>
              <a:t>L’attivazione di un profilo specifico ADI COVID</a:t>
            </a:r>
          </a:p>
          <a:p>
            <a:pPr lvl="1" algn="just"/>
            <a:r>
              <a:rPr lang="it-IT" dirty="0"/>
              <a:t>La possibilità di utilizzare, all’interno di tali attività, anche strumenti di telemedicina e </a:t>
            </a:r>
            <a:r>
              <a:rPr lang="it-IT" dirty="0" err="1"/>
              <a:t>telemonitoraggio</a:t>
            </a:r>
            <a:endParaRPr lang="it-IT" dirty="0"/>
          </a:p>
          <a:p>
            <a:pPr algn="just"/>
            <a:r>
              <a:rPr lang="it-IT" dirty="0"/>
              <a:t>Il medico di medicina generale resta il riferimento per l’attività domiciliare NON </a:t>
            </a:r>
            <a:r>
              <a:rPr lang="it-IT" dirty="0" err="1"/>
              <a:t>Covid</a:t>
            </a:r>
            <a:r>
              <a:rPr lang="it-IT" dirty="0"/>
              <a:t> e per la corretta attivazione della nuova offerta per pazienti COVID, anche per il tramite delle ATS 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pPr marL="0" indent="0">
              <a:buNone/>
            </a:pPr>
            <a:endParaRPr lang="it-IT" dirty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76482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80272F-971F-451B-8CFE-88DE4D6C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Le unità speciali </a:t>
            </a:r>
            <a:br>
              <a:rPr lang="it-IT" dirty="0"/>
            </a:br>
            <a:r>
              <a:rPr lang="it-IT" dirty="0"/>
              <a:t>di continuità assistenziale (USCA)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153623F-EB5B-471A-8673-30E7A5D996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dirty="0"/>
              <a:t>Vengono attivate dal MMG, prevalentemente per pazienti sintomatici o COVID </a:t>
            </a:r>
          </a:p>
          <a:p>
            <a:pPr algn="just"/>
            <a:r>
              <a:rPr lang="it-IT" dirty="0"/>
              <a:t>Sono dotate di DPI adeguati e fornite </a:t>
            </a:r>
            <a:r>
              <a:rPr lang="it-IT"/>
              <a:t>di norma </a:t>
            </a:r>
            <a:r>
              <a:rPr lang="it-IT" dirty="0"/>
              <a:t>di strumenti di misura della </a:t>
            </a:r>
            <a:r>
              <a:rPr lang="it-IT" dirty="0" err="1"/>
              <a:t>saturimetria</a:t>
            </a:r>
            <a:endParaRPr lang="it-IT" dirty="0"/>
          </a:p>
          <a:p>
            <a:pPr algn="just"/>
            <a:r>
              <a:rPr lang="it-IT" dirty="0"/>
              <a:t>Effettuano una valutazione clinica delle condizioni generali del paziente e dell’opportunità di attivare il profilo ADI COVID, i sistemi (ove presenti) di telemedicina, il tutto atto a mantenere la sorveglianza telefonica da parte del MMG </a:t>
            </a:r>
          </a:p>
          <a:p>
            <a:pPr algn="just"/>
            <a:r>
              <a:rPr lang="it-IT" dirty="0"/>
              <a:t>Nei casi più gravi valutano se coinvolgere il sistema di emergenza (112) o la rete UCP-DOM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1279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488F86-B83F-4223-B317-1DD23C46E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profilo ADI COVID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3E67173-7344-41AC-A097-28E23DB79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Viene attivato dal MMG, anche per il tramite di ATS</a:t>
            </a:r>
          </a:p>
          <a:p>
            <a:r>
              <a:rPr lang="it-IT" dirty="0"/>
              <a:t>Prevede il primo accesso dell’infermiere entro 24 ore dalla segnalazione; informazione sulle modalità di esecuzione delle misure di isolamento; scheda di monitoraggio (ove possibile anche con strumenti di telemedicina); sorveglianza attiva; eventuali consulenze mediche, eventuali prelievi e tamponi; mantenimento raccordo con MMG</a:t>
            </a:r>
          </a:p>
          <a:p>
            <a:r>
              <a:rPr lang="it-IT" dirty="0"/>
              <a:t>Attiva 112 o UCP-</a:t>
            </a:r>
            <a:r>
              <a:rPr lang="it-IT" dirty="0" err="1"/>
              <a:t>Dom</a:t>
            </a:r>
            <a:r>
              <a:rPr lang="it-IT" dirty="0"/>
              <a:t> nei casi di peggioramento del quadro clinico sentito il curante</a:t>
            </a:r>
          </a:p>
          <a:p>
            <a:r>
              <a:rPr lang="it-IT" dirty="0"/>
              <a:t>Sono previste risorse aggiuntive per integrare i contratti dei pattanti già a contratto che danno disponibilità per attivare questo profilo </a:t>
            </a:r>
          </a:p>
          <a:p>
            <a:r>
              <a:rPr lang="it-IT" dirty="0"/>
              <a:t>L’attivazione è condizionata dalla disponibilità di DPI </a:t>
            </a:r>
          </a:p>
        </p:txBody>
      </p:sp>
    </p:spTree>
    <p:extLst>
      <p:ext uri="{BB962C8B-B14F-4D97-AF65-F5344CB8AC3E}">
        <p14:creationId xmlns:p14="http://schemas.microsoft.com/office/powerpoint/2010/main" val="181236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781</Words>
  <Application>Microsoft Office PowerPoint</Application>
  <PresentationFormat>Widescreen</PresentationFormat>
  <Paragraphs>50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Emergenza COVID – 19 Sorveglianza  presa in cura territoriale</vt:lpstr>
      <vt:lpstr>Che cosa serve oggi </vt:lpstr>
      <vt:lpstr>Possibili strategie evolutive di sorveglianza sociale da parte dei Comuni </vt:lpstr>
      <vt:lpstr>Evoluzione delle strategie di sorveglianza clinica dei pazienti in isolamento e dei soggetti a rischio/1</vt:lpstr>
      <vt:lpstr>Evoluzione delle attività domiciliari per pazienti COVID e pazienti fragili non COVID</vt:lpstr>
      <vt:lpstr>Le unità speciali  di continuità assistenziale (USCA) </vt:lpstr>
      <vt:lpstr>Il profilo ADI COVID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Evoluzione delle strategie di sorveglianza</dc:title>
  <dc:creator>Bergamaschi Walter</dc:creator>
  <cp:lastModifiedBy>Elena Maria Viscardi</cp:lastModifiedBy>
  <cp:revision>21</cp:revision>
  <dcterms:created xsi:type="dcterms:W3CDTF">2020-03-17T07:48:21Z</dcterms:created>
  <dcterms:modified xsi:type="dcterms:W3CDTF">2020-03-20T16:01:51Z</dcterms:modified>
</cp:coreProperties>
</file>