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0" r:id="rId2"/>
    <p:sldMasterId id="2147483895" r:id="rId3"/>
  </p:sldMasterIdLst>
  <p:notesMasterIdLst>
    <p:notesMasterId r:id="rId30"/>
  </p:notesMasterIdLst>
  <p:handoutMasterIdLst>
    <p:handoutMasterId r:id="rId31"/>
  </p:handoutMasterIdLst>
  <p:sldIdLst>
    <p:sldId id="305" r:id="rId4"/>
    <p:sldId id="381" r:id="rId5"/>
    <p:sldId id="442" r:id="rId6"/>
    <p:sldId id="443" r:id="rId7"/>
    <p:sldId id="444" r:id="rId8"/>
    <p:sldId id="440" r:id="rId9"/>
    <p:sldId id="445" r:id="rId10"/>
    <p:sldId id="446" r:id="rId11"/>
    <p:sldId id="447" r:id="rId12"/>
    <p:sldId id="448" r:id="rId13"/>
    <p:sldId id="449" r:id="rId14"/>
    <p:sldId id="450" r:id="rId15"/>
    <p:sldId id="451" r:id="rId16"/>
    <p:sldId id="452" r:id="rId17"/>
    <p:sldId id="438" r:id="rId18"/>
    <p:sldId id="382" r:id="rId19"/>
    <p:sldId id="408" r:id="rId20"/>
    <p:sldId id="409" r:id="rId21"/>
    <p:sldId id="441" r:id="rId22"/>
    <p:sldId id="428" r:id="rId23"/>
    <p:sldId id="423" r:id="rId24"/>
    <p:sldId id="425" r:id="rId25"/>
    <p:sldId id="434" r:id="rId26"/>
    <p:sldId id="453" r:id="rId27"/>
    <p:sldId id="454" r:id="rId28"/>
    <p:sldId id="455" r:id="rId29"/>
  </p:sldIdLst>
  <p:sldSz cx="9906000" cy="6858000" type="A4"/>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ABC4"/>
    <a:srgbClr val="00AF35"/>
    <a:srgbClr val="005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5296" autoAdjust="0"/>
  </p:normalViewPr>
  <p:slideViewPr>
    <p:cSldViewPr>
      <p:cViewPr>
        <p:scale>
          <a:sx n="73" d="100"/>
          <a:sy n="73" d="100"/>
        </p:scale>
        <p:origin x="352" y="44"/>
      </p:cViewPr>
      <p:guideLst>
        <p:guide orient="horz" pos="2160"/>
        <p:guide pos="3120"/>
      </p:guideLst>
    </p:cSldViewPr>
  </p:slideViewPr>
  <p:notesTextViewPr>
    <p:cViewPr>
      <p:scale>
        <a:sx n="100" d="100"/>
        <a:sy n="100" d="100"/>
      </p:scale>
      <p:origin x="0" y="0"/>
    </p:cViewPr>
  </p:notesTextViewPr>
  <p:sorterViewPr>
    <p:cViewPr>
      <p:scale>
        <a:sx n="1007292429" d="1000000000"/>
        <a:sy n="1007292429" d="1000000000"/>
      </p:scale>
      <p:origin x="0" y="-12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fontAlgn="auto">
              <a:spcBef>
                <a:spcPts val="0"/>
              </a:spcBef>
              <a:spcAft>
                <a:spcPts val="0"/>
              </a:spcAft>
              <a:defRPr sz="1800" kern="0">
                <a:solidFill>
                  <a:srgbClr val="000000"/>
                </a:solidFill>
                <a:latin typeface="Arial" pitchFamily="34"/>
              </a:defRPr>
            </a:lvl1pPr>
          </a:lstStyle>
          <a:p>
            <a:pPr>
              <a:defRPr sz="1800" b="0" i="0" u="none" strike="noStrike" kern="0" cap="none" spc="0" baseline="0">
                <a:solidFill>
                  <a:srgbClr val="000000"/>
                </a:solidFill>
                <a:uFillTx/>
              </a:defRPr>
            </a:pPr>
            <a:endParaRPr lang="it-IT"/>
          </a:p>
        </p:txBody>
      </p:sp>
      <p:sp>
        <p:nvSpPr>
          <p:cNvPr id="3" name="Segnaposto data 2"/>
          <p:cNvSpPr txBox="1">
            <a:spLocks noGrp="1"/>
          </p:cNvSpPr>
          <p:nvPr>
            <p:ph type="dt" sz="quarter" idx="1"/>
          </p:nvPr>
        </p:nvSpPr>
        <p:spPr>
          <a:xfrm>
            <a:off x="3884613" y="0"/>
            <a:ext cx="2971800" cy="457200"/>
          </a:xfrm>
          <a:prstGeom prst="rect">
            <a:avLst/>
          </a:prstGeom>
          <a:noFill/>
          <a:ln>
            <a:noFill/>
          </a:ln>
        </p:spPr>
        <p:txBody>
          <a:bodyPr vert="horz" wrap="square" lIns="91440" tIns="45720" rIns="91440" bIns="45720" anchor="t" anchorCtr="0" compatLnSpc="1"/>
          <a:lstStyle>
            <a:lvl1pPr algn="r" fontAlgn="auto">
              <a:spcBef>
                <a:spcPts val="0"/>
              </a:spcBef>
              <a:spcAft>
                <a:spcPts val="0"/>
              </a:spcAft>
              <a:defRPr sz="1800" kern="0">
                <a:solidFill>
                  <a:srgbClr val="000000"/>
                </a:solidFill>
                <a:latin typeface="Arial" pitchFamily="34"/>
              </a:defRPr>
            </a:lvl1pPr>
          </a:lstStyle>
          <a:p>
            <a:pPr>
              <a:defRPr sz="1800" b="0" i="0" u="none" strike="noStrike" kern="0" cap="none" spc="0" baseline="0">
                <a:solidFill>
                  <a:srgbClr val="000000"/>
                </a:solidFill>
                <a:uFillTx/>
              </a:defRPr>
            </a:pPr>
            <a:fld id="{3FD1BB2A-E028-42D7-A218-00EB651648BD}" type="datetime1">
              <a:rPr lang="it-IT"/>
              <a:pPr>
                <a:defRPr sz="1800" b="0" i="0" u="none" strike="noStrike" kern="0" cap="none" spc="0" baseline="0">
                  <a:solidFill>
                    <a:srgbClr val="000000"/>
                  </a:solidFill>
                  <a:uFillTx/>
                </a:defRPr>
              </a:pPr>
              <a:t>14/06/2014</a:t>
            </a:fld>
            <a:endParaRPr lang="it-IT"/>
          </a:p>
        </p:txBody>
      </p:sp>
      <p:sp>
        <p:nvSpPr>
          <p:cNvPr id="4" name="Segnaposto piè di pagina 3"/>
          <p:cNvSpPr txBox="1">
            <a:spLocks noGrp="1"/>
          </p:cNvSpPr>
          <p:nvPr>
            <p:ph type="ftr" sz="quarter" idx="2"/>
          </p:nvPr>
        </p:nvSpPr>
        <p:spPr>
          <a:xfrm>
            <a:off x="0" y="8685213"/>
            <a:ext cx="2971800" cy="457200"/>
          </a:xfrm>
          <a:prstGeom prst="rect">
            <a:avLst/>
          </a:prstGeom>
          <a:noFill/>
          <a:ln>
            <a:noFill/>
          </a:ln>
        </p:spPr>
        <p:txBody>
          <a:bodyPr vert="horz" wrap="square" lIns="91440" tIns="45720" rIns="91440" bIns="45720" anchor="b" anchorCtr="0" compatLnSpc="1"/>
          <a:lstStyle>
            <a:lvl1pPr fontAlgn="auto">
              <a:spcBef>
                <a:spcPts val="0"/>
              </a:spcBef>
              <a:spcAft>
                <a:spcPts val="0"/>
              </a:spcAft>
              <a:defRPr sz="1800" kern="0">
                <a:solidFill>
                  <a:srgbClr val="000000"/>
                </a:solidFill>
                <a:latin typeface="Arial" pitchFamily="34"/>
              </a:defRPr>
            </a:lvl1pPr>
          </a:lstStyle>
          <a:p>
            <a:pPr>
              <a:defRPr sz="1800" b="0" i="0" u="none" strike="noStrike" kern="0" cap="none" spc="0" baseline="0">
                <a:solidFill>
                  <a:srgbClr val="000000"/>
                </a:solidFill>
                <a:uFillTx/>
              </a:defRPr>
            </a:pPr>
            <a:endParaRPr lang="it-IT"/>
          </a:p>
        </p:txBody>
      </p:sp>
      <p:sp>
        <p:nvSpPr>
          <p:cNvPr id="5" name="Segnaposto numero diapositiva 4"/>
          <p:cNvSpPr txBox="1">
            <a:spLocks noGrp="1"/>
          </p:cNvSpPr>
          <p:nvPr>
            <p:ph type="sldNum" sz="quarter" idx="3"/>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a:solidFill>
                  <a:srgbClr val="000000"/>
                </a:solidFill>
              </a:defRPr>
            </a:lvl1pPr>
          </a:lstStyle>
          <a:p>
            <a:fld id="{B20BCE47-8B65-4457-8D9E-808730D2D27C}" type="slidenum">
              <a:rPr lang="it-IT" altLang="it-IT"/>
              <a:pPr/>
              <a:t>‹N›</a:t>
            </a:fld>
            <a:endParaRPr lang="it-IT" altLang="it-IT"/>
          </a:p>
        </p:txBody>
      </p:sp>
    </p:spTree>
    <p:extLst>
      <p:ext uri="{BB962C8B-B14F-4D97-AF65-F5344CB8AC3E}">
        <p14:creationId xmlns:p14="http://schemas.microsoft.com/office/powerpoint/2010/main" val="327382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a:defRPr/>
            </a:pPr>
            <a:endParaRPr/>
          </a:p>
        </p:txBody>
      </p:sp>
      <p:sp>
        <p:nvSpPr>
          <p:cNvPr id="3" name="Segnaposto data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a:defRPr/>
            </a:pPr>
            <a:fld id="{A5A09375-C362-4518-97CB-EE2C4E061578}" type="datetime1">
              <a:rPr lang="it-IT"/>
              <a:pPr>
                <a:defRPr/>
              </a:pPr>
              <a:t>14/06/2014</a:t>
            </a:fld>
            <a:endParaRPr/>
          </a:p>
        </p:txBody>
      </p:sp>
      <p:sp>
        <p:nvSpPr>
          <p:cNvPr id="16388" name="Segnaposto immagine diapositiva 3"/>
          <p:cNvSpPr>
            <a:spLocks noGrp="1" noRot="1" noChangeAspect="1"/>
          </p:cNvSpPr>
          <p:nvPr>
            <p:ph type="sldImg" idx="2"/>
          </p:nvPr>
        </p:nvSpPr>
        <p:spPr bwMode="auto">
          <a:xfrm>
            <a:off x="952500" y="685800"/>
            <a:ext cx="4953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Segnaposto note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a:defRPr/>
            </a:pPr>
            <a:endParaRPr/>
          </a:p>
        </p:txBody>
      </p:sp>
      <p:sp>
        <p:nvSpPr>
          <p:cNvPr id="7" name="Segnaposto numero diapositiva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rgbClr val="000000"/>
                </a:solidFill>
                <a:latin typeface="Calibri" panose="020F0502020204030204" pitchFamily="34" charset="0"/>
              </a:defRPr>
            </a:lvl1pPr>
          </a:lstStyle>
          <a:p>
            <a:fld id="{8E81639A-7EFB-4BB8-87A4-CA6B18008DE7}" type="slidenum">
              <a:rPr lang="it-IT" altLang="it-IT"/>
              <a:pPr/>
              <a:t>‹N›</a:t>
            </a:fld>
            <a:endParaRPr lang="it-IT" altLang="it-IT"/>
          </a:p>
        </p:txBody>
      </p:sp>
    </p:spTree>
    <p:extLst>
      <p:ext uri="{BB962C8B-B14F-4D97-AF65-F5344CB8AC3E}">
        <p14:creationId xmlns:p14="http://schemas.microsoft.com/office/powerpoint/2010/main" val="29981543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it-IT" sz="1200" kern="1200">
        <a:solidFill>
          <a:srgbClr val="000000"/>
        </a:solidFill>
        <a:latin typeface="Calibri"/>
      </a:defRPr>
    </a:lvl1pPr>
    <a:lvl2pPr marL="457200" lvl="1" algn="l" rtl="0" eaLnBrk="0" fontAlgn="base" hangingPunct="0">
      <a:spcBef>
        <a:spcPct val="0"/>
      </a:spcBef>
      <a:spcAft>
        <a:spcPct val="0"/>
      </a:spcAft>
      <a:defRPr lang="it-IT" sz="1200" kern="1200">
        <a:solidFill>
          <a:srgbClr val="000000"/>
        </a:solidFill>
        <a:latin typeface="Calibri"/>
      </a:defRPr>
    </a:lvl2pPr>
    <a:lvl3pPr marL="914400" lvl="2" algn="l" rtl="0" eaLnBrk="0" fontAlgn="base" hangingPunct="0">
      <a:spcBef>
        <a:spcPct val="0"/>
      </a:spcBef>
      <a:spcAft>
        <a:spcPct val="0"/>
      </a:spcAft>
      <a:defRPr lang="it-IT" sz="1200" kern="1200">
        <a:solidFill>
          <a:srgbClr val="000000"/>
        </a:solidFill>
        <a:latin typeface="Calibri"/>
      </a:defRPr>
    </a:lvl3pPr>
    <a:lvl4pPr marL="1371600" lvl="3" algn="l" rtl="0" eaLnBrk="0" fontAlgn="base" hangingPunct="0">
      <a:spcBef>
        <a:spcPct val="0"/>
      </a:spcBef>
      <a:spcAft>
        <a:spcPct val="0"/>
      </a:spcAft>
      <a:defRPr lang="it-IT" sz="1200" kern="1200">
        <a:solidFill>
          <a:srgbClr val="000000"/>
        </a:solidFill>
        <a:latin typeface="Calibri"/>
      </a:defRPr>
    </a:lvl4pPr>
    <a:lvl5pPr marL="1828800" lvl="4" algn="l" rtl="0" eaLnBrk="0" fontAlgn="base" hangingPunct="0">
      <a:spcBef>
        <a:spcPct val="0"/>
      </a:spcBef>
      <a:spcAft>
        <a:spcPct val="0"/>
      </a:spcAft>
      <a:defRPr lang="it-IT"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dirty="0" smtClean="0"/>
              <a:t>In Italia il processo di coinvolgimento è ancora agli inizi. Alcune </a:t>
            </a:r>
            <a:r>
              <a:rPr lang="it-IT" altLang="it-IT" b="1" dirty="0" smtClean="0">
                <a:solidFill>
                  <a:srgbClr val="0000FF"/>
                </a:solidFill>
              </a:rPr>
              <a:t>esperienze</a:t>
            </a:r>
            <a:r>
              <a:rPr lang="it-IT" altLang="it-IT" dirty="0" smtClean="0">
                <a:solidFill>
                  <a:srgbClr val="0000FF"/>
                </a:solidFill>
              </a:rPr>
              <a:t> </a:t>
            </a:r>
            <a:r>
              <a:rPr lang="it-IT" altLang="it-IT" dirty="0" smtClean="0"/>
              <a:t>e modelli internazionali possono aiutare:</a:t>
            </a:r>
            <a:br>
              <a:rPr lang="it-IT" altLang="it-IT" dirty="0" smtClean="0"/>
            </a:br>
            <a:r>
              <a:rPr lang="it-IT" altLang="it-IT" dirty="0" smtClean="0"/>
              <a:t>- nella fase di </a:t>
            </a:r>
            <a:r>
              <a:rPr lang="it-IT" altLang="it-IT" b="1" dirty="0" err="1" smtClean="0"/>
              <a:t>Horizon</a:t>
            </a:r>
            <a:r>
              <a:rPr lang="it-IT" altLang="it-IT" b="1" dirty="0" smtClean="0"/>
              <a:t> Scanning </a:t>
            </a:r>
            <a:r>
              <a:rPr lang="it-IT" altLang="it-IT" dirty="0" smtClean="0"/>
              <a:t>(riconoscimento di tecnologie sanitarie in via di sviluppo per una valutazione iniziale del loro possibile impatto sul Servizio Sanitario)</a:t>
            </a:r>
            <a:br>
              <a:rPr lang="it-IT" altLang="it-IT" dirty="0" smtClean="0"/>
            </a:br>
            <a:r>
              <a:rPr lang="it-IT" altLang="it-IT" dirty="0" smtClean="0"/>
              <a:t>- nella fase di </a:t>
            </a:r>
            <a:r>
              <a:rPr lang="it-IT" altLang="it-IT" b="1" dirty="0" smtClean="0"/>
              <a:t>crescita e diffusione </a:t>
            </a:r>
            <a:r>
              <a:rPr lang="it-IT" altLang="it-IT" dirty="0" smtClean="0"/>
              <a:t>(determinazione delle priorità, valutazione tecnica, produzione di raccomandazioni per l’uso appropriato, decisioni di rimborso)</a:t>
            </a:r>
            <a:br>
              <a:rPr lang="it-IT" altLang="it-IT" dirty="0" smtClean="0"/>
            </a:br>
            <a:r>
              <a:rPr lang="it-IT" altLang="it-IT" dirty="0" smtClean="0"/>
              <a:t>- nella fase, sempre più importante per migliorare la sicurezza d’uso, di </a:t>
            </a:r>
            <a:r>
              <a:rPr lang="it-IT" altLang="it-IT" b="1" dirty="0" smtClean="0"/>
              <a:t>post-marketing, sorveglianza di eventi avversi, revisione ed estensione degli usi</a:t>
            </a:r>
            <a:r>
              <a:rPr lang="it-IT" altLang="it-IT" dirty="0" smtClean="0"/>
              <a:t>.</a:t>
            </a:r>
          </a:p>
          <a:p>
            <a:pPr>
              <a:spcBef>
                <a:spcPct val="0"/>
              </a:spcBef>
            </a:pPr>
            <a:r>
              <a:rPr lang="it-IT" altLang="it-IT" dirty="0" smtClean="0"/>
              <a:t>Il </a:t>
            </a:r>
            <a:r>
              <a:rPr lang="it-IT" altLang="it-IT" b="1" dirty="0" smtClean="0">
                <a:solidFill>
                  <a:srgbClr val="0000FF"/>
                </a:solidFill>
              </a:rPr>
              <a:t>programma regionale di valutazione delle tecnologie sanitarie</a:t>
            </a:r>
            <a:r>
              <a:rPr lang="it-IT" altLang="it-IT" dirty="0" smtClean="0"/>
              <a:t>, indicato con l'acronimo HTA dalla dizione inglese </a:t>
            </a:r>
            <a:r>
              <a:rPr lang="it-IT" altLang="it-IT" dirty="0" err="1" smtClean="0"/>
              <a:t>Health</a:t>
            </a:r>
            <a:r>
              <a:rPr lang="it-IT" altLang="it-IT" dirty="0" smtClean="0"/>
              <a:t> Technology </a:t>
            </a:r>
            <a:r>
              <a:rPr lang="it-IT" altLang="it-IT" dirty="0" err="1" smtClean="0"/>
              <a:t>Assessment</a:t>
            </a:r>
            <a:r>
              <a:rPr lang="it-IT" altLang="it-IT" dirty="0" smtClean="0"/>
              <a:t>, ha già coinvolto nel 2010-2012 rappresentanti di tutte le aziende sanitarie operanti nel territorio regionale, alcuni dipartimenti universitari e molte aziende produttrici di tecnologie sanitarie.</a:t>
            </a:r>
          </a:p>
          <a:p>
            <a:pPr>
              <a:spcBef>
                <a:spcPct val="0"/>
              </a:spcBef>
            </a:pPr>
            <a:r>
              <a:rPr lang="it-IT" altLang="it-IT" dirty="0" smtClean="0"/>
              <a:t>Tutto il </a:t>
            </a:r>
            <a:r>
              <a:rPr lang="it-IT" altLang="it-IT" b="1" dirty="0" smtClean="0">
                <a:solidFill>
                  <a:srgbClr val="0000FF"/>
                </a:solidFill>
              </a:rPr>
              <a:t>processo di valutazione </a:t>
            </a:r>
            <a:r>
              <a:rPr lang="it-IT" altLang="it-IT" dirty="0" smtClean="0"/>
              <a:t>è guidato da testi e moduli elettronici per la raccolta di giudizi (dichiarazioni, pesi, punteggi, commenti) e la consegna di eventuali allegati. </a:t>
            </a:r>
            <a:endParaRPr lang="it-IT" altLang="it-IT" sz="800" dirty="0" smtClean="0"/>
          </a:p>
          <a:p>
            <a:pPr>
              <a:spcBef>
                <a:spcPct val="0"/>
              </a:spcBef>
            </a:pPr>
            <a:r>
              <a:rPr lang="it-IT" altLang="it-IT" dirty="0" smtClean="0"/>
              <a:t>Il processo è sequenziale e suddiviso in </a:t>
            </a:r>
            <a:r>
              <a:rPr lang="it-IT" altLang="it-IT" b="1" dirty="0" smtClean="0"/>
              <a:t>tre fasi per ciascuna valutazione</a:t>
            </a:r>
            <a:r>
              <a:rPr lang="it-IT" altLang="it-IT" dirty="0" smtClean="0"/>
              <a:t>, a carico rispettivamente: </a:t>
            </a:r>
          </a:p>
          <a:p>
            <a:pPr>
              <a:spcBef>
                <a:spcPct val="0"/>
              </a:spcBef>
              <a:buFont typeface="+mj-lt"/>
              <a:buNone/>
            </a:pPr>
            <a:r>
              <a:rPr lang="it-IT" altLang="it-IT" dirty="0" smtClean="0"/>
              <a:t>1. dei nominati nel </a:t>
            </a:r>
            <a:r>
              <a:rPr lang="it-IT" altLang="it-IT" b="1" dirty="0" smtClean="0">
                <a:solidFill>
                  <a:srgbClr val="0000FF"/>
                </a:solidFill>
              </a:rPr>
              <a:t>Nucleo di Valutazione delle Priorità e dei Conflitti di Interesse</a:t>
            </a:r>
            <a:r>
              <a:rPr lang="it-IT" altLang="it-IT" dirty="0" smtClean="0"/>
              <a:t> (NVP-CI), </a:t>
            </a:r>
          </a:p>
          <a:p>
            <a:pPr>
              <a:spcBef>
                <a:spcPct val="0"/>
              </a:spcBef>
              <a:buFont typeface="+mj-lt"/>
              <a:buNone/>
            </a:pPr>
            <a:r>
              <a:rPr lang="it-IT" altLang="it-IT" dirty="0" smtClean="0"/>
              <a:t>2. degli </a:t>
            </a:r>
            <a:r>
              <a:rPr lang="it-IT" altLang="it-IT" b="1" dirty="0" smtClean="0">
                <a:solidFill>
                  <a:srgbClr val="0000FF"/>
                </a:solidFill>
              </a:rPr>
              <a:t>esperti di dominio scientifico </a:t>
            </a:r>
            <a:r>
              <a:rPr lang="it-IT" altLang="it-IT" dirty="0" smtClean="0"/>
              <a:t>(non nominati ma identificati di volta in volta) </a:t>
            </a:r>
          </a:p>
          <a:p>
            <a:pPr>
              <a:spcBef>
                <a:spcPct val="0"/>
              </a:spcBef>
              <a:buFont typeface="+mj-lt"/>
              <a:buNone/>
            </a:pPr>
            <a:r>
              <a:rPr lang="it-IT" altLang="it-IT" dirty="0" smtClean="0"/>
              <a:t>3. e dei nominati nel </a:t>
            </a:r>
            <a:r>
              <a:rPr lang="it-IT" altLang="it-IT" b="1" dirty="0" smtClean="0">
                <a:solidFill>
                  <a:srgbClr val="0000FF"/>
                </a:solidFill>
              </a:rPr>
              <a:t>Tavolo Tecnico Regionale per l’Appropriatezza in Medicina</a:t>
            </a:r>
            <a:r>
              <a:rPr lang="it-IT" altLang="it-IT" b="1" dirty="0" smtClean="0"/>
              <a:t> </a:t>
            </a:r>
            <a:r>
              <a:rPr lang="it-IT" altLang="it-IT" dirty="0" smtClean="0"/>
              <a:t>(TTRAM). </a:t>
            </a:r>
          </a:p>
          <a:p>
            <a:pPr>
              <a:spcBef>
                <a:spcPct val="0"/>
              </a:spcBef>
            </a:pPr>
            <a:r>
              <a:rPr lang="it-IT" altLang="it-IT" dirty="0" smtClean="0"/>
              <a:t>Il processo si svolge </a:t>
            </a:r>
            <a:r>
              <a:rPr lang="it-IT" altLang="it-IT" i="1" dirty="0" smtClean="0"/>
              <a:t>in presenza</a:t>
            </a:r>
            <a:r>
              <a:rPr lang="it-IT" altLang="it-IT" dirty="0" smtClean="0"/>
              <a:t>, cioè durante le riunioni a cadenza mensile di NVP-CI e di TTRAM, </a:t>
            </a:r>
            <a:r>
              <a:rPr lang="it-IT" altLang="it-IT" i="1" dirty="0" smtClean="0"/>
              <a:t>e a distanza</a:t>
            </a:r>
            <a:r>
              <a:rPr lang="it-IT" altLang="it-IT" dirty="0" smtClean="0"/>
              <a:t>, ovvero nei periodi intercorrenti tra le riunioni. </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D2BC01-0EF6-4CCE-997E-8C70BF34E89F}" type="slidenum">
              <a:rPr lang="it-IT" altLang="it-IT">
                <a:latin typeface="Calibri" panose="020F0502020204030204" pitchFamily="34" charset="0"/>
                <a:cs typeface="Arial" panose="020B0604020202020204" pitchFamily="34" charset="0"/>
              </a:rPr>
              <a:pPr eaLnBrk="1" hangingPunct="1"/>
              <a:t>7</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150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0D3DCA-298C-4CB4-BD2E-2776571E2A75}" type="slidenum">
              <a:rPr lang="it-IT" altLang="it-IT">
                <a:latin typeface="Calibri" panose="020F0502020204030204" pitchFamily="34" charset="0"/>
                <a:cs typeface="Arial" panose="020B0604020202020204" pitchFamily="34" charset="0"/>
              </a:rPr>
              <a:pPr eaLnBrk="1" hangingPunct="1"/>
              <a:t>17</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417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0D3DCA-298C-4CB4-BD2E-2776571E2A75}" type="slidenum">
              <a:rPr lang="it-IT" altLang="it-IT">
                <a:latin typeface="Calibri" panose="020F0502020204030204" pitchFamily="34" charset="0"/>
                <a:cs typeface="Arial" panose="020B0604020202020204" pitchFamily="34" charset="0"/>
              </a:rPr>
              <a:pPr eaLnBrk="1" hangingPunct="1"/>
              <a:t>18</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915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F78AED-7A2D-4036-9187-697BF781ACFE}" type="slidenum">
              <a:rPr lang="it-IT" altLang="it-IT">
                <a:latin typeface="Calibri" panose="020F0502020204030204" pitchFamily="34" charset="0"/>
                <a:cs typeface="Arial" panose="020B0604020202020204" pitchFamily="34" charset="0"/>
              </a:rPr>
              <a:pPr eaLnBrk="1" hangingPunct="1"/>
              <a:t>24</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5510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ttangolo 14"/>
          <p:cNvSpPr/>
          <p:nvPr/>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sp>
        <p:nvSpPr>
          <p:cNvPr id="5" name="Rettangolo 3"/>
          <p:cNvSpPr/>
          <p:nvPr/>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sp>
        <p:nvSpPr>
          <p:cNvPr id="8" name="Rettangolo 4"/>
          <p:cNvSpPr/>
          <p:nvPr/>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sp>
        <p:nvSpPr>
          <p:cNvPr id="9" name="Rettangolo 5"/>
          <p:cNvSpPr/>
          <p:nvPr/>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pic>
        <p:nvPicPr>
          <p:cNvPr id="10" name="Immagine 11" descr="REGIONE ORIZ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16600" y="620713"/>
            <a:ext cx="28384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1" descr="EU_logoSDScolor_band.jpg"/>
          <p:cNvPicPr>
            <a:picLocks noChangeAspect="1"/>
          </p:cNvPicPr>
          <p:nvPr userDrawn="1"/>
        </p:nvPicPr>
        <p:blipFill>
          <a:blip r:embed="rId3" cstate="print">
            <a:extLst>
              <a:ext uri="{28A0092B-C50C-407E-A947-70E740481C1C}">
                <a14:useLocalDpi xmlns:a14="http://schemas.microsoft.com/office/drawing/2010/main" val="0"/>
              </a:ext>
            </a:extLst>
          </a:blip>
          <a:srcRect l="7375" t="32150" r="13200" b="33200"/>
          <a:stretch>
            <a:fillRect/>
          </a:stretch>
        </p:blipFill>
        <p:spPr bwMode="auto">
          <a:xfrm>
            <a:off x="1042988" y="538163"/>
            <a:ext cx="4140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noGrp="1"/>
          </p:cNvSpPr>
          <p:nvPr>
            <p:ph type="ctrTitle"/>
          </p:nvPr>
        </p:nvSpPr>
        <p:spPr>
          <a:xfrm>
            <a:off x="1119472" y="2009403"/>
            <a:ext cx="8118664" cy="1470026"/>
          </a:xfrm>
        </p:spPr>
        <p:txBody>
          <a:bodyPr anchorCtr="0"/>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7" name="Subtitle 2"/>
          <p:cNvSpPr txBox="1">
            <a:spLocks noGrp="1"/>
          </p:cNvSpPr>
          <p:nvPr>
            <p:ph type="subTitle" idx="1"/>
          </p:nvPr>
        </p:nvSpPr>
        <p:spPr>
          <a:xfrm>
            <a:off x="1136279" y="3671050"/>
            <a:ext cx="6934196" cy="968185"/>
          </a:xfrm>
        </p:spPr>
        <p:txBody>
          <a:bodyPr/>
          <a:lstStyle>
            <a:lvl1pPr marL="0" indent="0">
              <a:buNone/>
              <a:defRPr>
                <a:solidFill>
                  <a:srgbClr val="898989"/>
                </a:solidFill>
                <a:latin typeface="Arial" pitchFamily="34"/>
                <a:cs typeface="Arial" pitchFamily="34"/>
              </a:defRPr>
            </a:lvl1pPr>
          </a:lstStyle>
          <a:p>
            <a:pPr lvl="0"/>
            <a:r>
              <a:rPr lang="en-US"/>
              <a:t>Click to edit Master subtitle style</a:t>
            </a:r>
          </a:p>
        </p:txBody>
      </p:sp>
      <p:sp>
        <p:nvSpPr>
          <p:cNvPr id="12"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3"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4"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F931FAFC-0AE3-4F1A-97A6-E6CE9177A471}" type="slidenum">
              <a:rPr lang="en-US" altLang="it-IT"/>
              <a:pPr/>
              <a:t>‹N›</a:t>
            </a:fld>
            <a:endParaRPr lang="en-US" altLang="it-IT"/>
          </a:p>
        </p:txBody>
      </p:sp>
    </p:spTree>
    <p:extLst>
      <p:ext uri="{BB962C8B-B14F-4D97-AF65-F5344CB8AC3E}">
        <p14:creationId xmlns:p14="http://schemas.microsoft.com/office/powerpoint/2010/main" val="188271055"/>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Vertical Title 1"/>
          <p:cNvSpPr txBox="1">
            <a:spLocks noGrp="1"/>
          </p:cNvSpPr>
          <p:nvPr>
            <p:ph type="title" orient="vert"/>
          </p:nvPr>
        </p:nvSpPr>
        <p:spPr>
          <a:xfrm>
            <a:off x="7181853" y="548680"/>
            <a:ext cx="2019619" cy="5577489"/>
          </a:xfrm>
        </p:spPr>
        <p:txBody>
          <a:bodyPr vert="eaVert"/>
          <a:lstStyle>
            <a:lvl1pPr>
              <a:defRPr>
                <a:solidFill>
                  <a:srgbClr val="00ABC4"/>
                </a:solidFill>
              </a:defRPr>
            </a:lvl1pPr>
          </a:lstStyle>
          <a:p>
            <a:pPr lvl="0"/>
            <a:r>
              <a:rPr lang="en-US" dirty="0"/>
              <a:t>Click to edit Master title style</a:t>
            </a:r>
          </a:p>
        </p:txBody>
      </p:sp>
      <p:sp>
        <p:nvSpPr>
          <p:cNvPr id="3" name="Vertical Text Placeholder 2"/>
          <p:cNvSpPr txBox="1">
            <a:spLocks noGrp="1"/>
          </p:cNvSpPr>
          <p:nvPr>
            <p:ph type="body" orient="vert" idx="1"/>
          </p:nvPr>
        </p:nvSpPr>
        <p:spPr>
          <a:xfrm>
            <a:off x="1352600" y="548680"/>
            <a:ext cx="5664148" cy="5577489"/>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9"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0"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00CE318C-FCB5-4152-B090-FF52927463FE}" type="slidenum">
              <a:rPr lang="en-US" altLang="it-IT"/>
              <a:pPr/>
              <a:t>‹N›</a:t>
            </a:fld>
            <a:endParaRPr lang="en-US" altLang="it-IT"/>
          </a:p>
        </p:txBody>
      </p:sp>
    </p:spTree>
    <p:extLst>
      <p:ext uri="{BB962C8B-B14F-4D97-AF65-F5344CB8AC3E}">
        <p14:creationId xmlns:p14="http://schemas.microsoft.com/office/powerpoint/2010/main" val="35205272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rima pagina">
    <p:spTree>
      <p:nvGrpSpPr>
        <p:cNvPr id="1" name=""/>
        <p:cNvGrpSpPr/>
        <p:nvPr/>
      </p:nvGrpSpPr>
      <p:grpSpPr>
        <a:xfrm>
          <a:off x="0" y="0"/>
          <a:ext cx="0" cy="0"/>
          <a:chOff x="0" y="0"/>
          <a:chExt cx="0" cy="0"/>
        </a:xfrm>
      </p:grpSpPr>
      <p:cxnSp>
        <p:nvCxnSpPr>
          <p:cNvPr id="2" name="Connettore 1 1"/>
          <p:cNvCxnSpPr/>
          <p:nvPr userDrawn="1"/>
        </p:nvCxnSpPr>
        <p:spPr>
          <a:xfrm rot="16200000">
            <a:off x="-1117335" y="3442494"/>
            <a:ext cx="568801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 name="Connettore 1 2"/>
          <p:cNvCxnSpPr/>
          <p:nvPr userDrawn="1"/>
        </p:nvCxnSpPr>
        <p:spPr>
          <a:xfrm>
            <a:off x="1726671" y="2781300"/>
            <a:ext cx="790760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pic>
        <p:nvPicPr>
          <p:cNvPr id="4"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8969" y="598488"/>
            <a:ext cx="672439"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logo%20regione%20lombardia"/>
          <p:cNvPicPr>
            <a:picLocks noChangeAspect="1" noChangeArrowheads="1"/>
          </p:cNvPicPr>
          <p:nvPr userDrawn="1"/>
        </p:nvPicPr>
        <p:blipFill>
          <a:blip r:embed="rId3">
            <a:extLst>
              <a:ext uri="{28A0092B-C50C-407E-A947-70E740481C1C}">
                <a14:useLocalDpi xmlns:a14="http://schemas.microsoft.com/office/drawing/2010/main" val="0"/>
              </a:ext>
            </a:extLst>
          </a:blip>
          <a:srcRect l="63052" t="7787" r="12610" b="8669"/>
          <a:stretch>
            <a:fillRect/>
          </a:stretch>
        </p:blipFill>
        <p:spPr bwMode="auto">
          <a:xfrm>
            <a:off x="732631" y="917575"/>
            <a:ext cx="7016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2"/>
          <p:cNvSpPr>
            <a:spLocks noGrp="1"/>
          </p:cNvSpPr>
          <p:nvPr>
            <p:ph type="body"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lide Number Placeholder 5"/>
          <p:cNvSpPr>
            <a:spLocks noGrp="1"/>
          </p:cNvSpPr>
          <p:nvPr>
            <p:ph type="sldNum" sz="quarter" idx="10"/>
          </p:nvPr>
        </p:nvSpPr>
        <p:spPr/>
        <p:txBody>
          <a:bodyPr/>
          <a:lstStyle>
            <a:lvl1pPr>
              <a:defRPr/>
            </a:lvl1pPr>
          </a:lstStyle>
          <a:p>
            <a:fld id="{544A64E6-2B0B-4EC7-94F7-5155EDBB1767}" type="slidenum">
              <a:rPr lang="it-IT" altLang="it-IT"/>
              <a:pPr/>
              <a:t>‹N›</a:t>
            </a:fld>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Date Placeholder 3"/>
          <p:cNvSpPr>
            <a:spLocks noGrp="1"/>
          </p:cNvSpPr>
          <p:nvPr>
            <p:ph type="dt" sz="half" idx="12"/>
          </p:nvPr>
        </p:nvSpPr>
        <p:spPr/>
        <p:txBody>
          <a:bodyPr/>
          <a:lstStyle>
            <a:lvl1pPr>
              <a:defRPr/>
            </a:lvl1pPr>
          </a:lstStyle>
          <a:p>
            <a:pPr>
              <a:defRPr/>
            </a:pPr>
            <a:fld id="{53FAD6A0-AFA6-47D9-B9A5-B5B78D0537FE}" type="datetimeFigureOut">
              <a:rPr lang="it-IT"/>
              <a:pPr>
                <a:defRPr/>
              </a:pPr>
              <a:t>14/06/2014</a:t>
            </a:fld>
            <a:endParaRPr lang="it-IT"/>
          </a:p>
        </p:txBody>
      </p:sp>
    </p:spTree>
    <p:extLst>
      <p:ext uri="{BB962C8B-B14F-4D97-AF65-F5344CB8AC3E}">
        <p14:creationId xmlns:p14="http://schemas.microsoft.com/office/powerpoint/2010/main" val="45047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516"/>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9CA697E-9338-4ED7-B9E8-E0E979C6A5B8}" type="datetime1">
              <a:rPr lang="it-IT">
                <a:solidFill>
                  <a:prstClr val="black">
                    <a:tint val="75000"/>
                  </a:prstClr>
                </a:solidFill>
              </a:rPr>
              <a:pPr>
                <a:defRPr/>
              </a:pPr>
              <a:t>14/06/2014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80CD247E-1FA8-436C-A8E6-91EB8C94AC2E}" type="slidenum">
              <a:rPr lang="it-IT" altLang="it-IT"/>
              <a:pPr/>
              <a:t>‹N›</a:t>
            </a:fld>
            <a:endParaRPr lang="it-IT" altLang="it-IT"/>
          </a:p>
        </p:txBody>
      </p:sp>
    </p:spTree>
    <p:extLst>
      <p:ext uri="{BB962C8B-B14F-4D97-AF65-F5344CB8AC3E}">
        <p14:creationId xmlns:p14="http://schemas.microsoft.com/office/powerpoint/2010/main" val="5180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6F70FA2-2E6C-4C16-87D4-7FBD37EB8E38}" type="datetime1">
              <a:rPr lang="it-IT">
                <a:solidFill>
                  <a:prstClr val="black">
                    <a:tint val="75000"/>
                  </a:prstClr>
                </a:solidFill>
              </a:rPr>
              <a:pPr>
                <a:defRPr/>
              </a:pPr>
              <a:t>14/06/2014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1D8E7E71-5E3A-4B31-AA70-9B6E349DA782}" type="slidenum">
              <a:rPr lang="it-IT" altLang="it-IT"/>
              <a:pPr/>
              <a:t>‹N›</a:t>
            </a:fld>
            <a:endParaRPr lang="it-IT" altLang="it-IT"/>
          </a:p>
        </p:txBody>
      </p:sp>
    </p:spTree>
    <p:extLst>
      <p:ext uri="{BB962C8B-B14F-4D97-AF65-F5344CB8AC3E}">
        <p14:creationId xmlns:p14="http://schemas.microsoft.com/office/powerpoint/2010/main" val="266306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91"/>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32DE776-0AEC-47BC-BAC3-A3D5E6CB042E}" type="datetime1">
              <a:rPr lang="it-IT">
                <a:solidFill>
                  <a:prstClr val="black">
                    <a:tint val="75000"/>
                  </a:prstClr>
                </a:solidFill>
              </a:rPr>
              <a:pPr>
                <a:defRPr/>
              </a:pPr>
              <a:t>14/06/2014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E2133EB6-C3E9-4A7B-A5A1-193673A4A575}" type="slidenum">
              <a:rPr lang="it-IT" altLang="it-IT"/>
              <a:pPr/>
              <a:t>‹N›</a:t>
            </a:fld>
            <a:endParaRPr lang="it-IT" altLang="it-IT"/>
          </a:p>
        </p:txBody>
      </p:sp>
    </p:spTree>
    <p:extLst>
      <p:ext uri="{BB962C8B-B14F-4D97-AF65-F5344CB8AC3E}">
        <p14:creationId xmlns:p14="http://schemas.microsoft.com/office/powerpoint/2010/main" val="250308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4741BE1-BC61-4523-A356-231AC9F38F8A}" type="datetime1">
              <a:rPr lang="it-IT">
                <a:solidFill>
                  <a:prstClr val="black">
                    <a:tint val="75000"/>
                  </a:prstClr>
                </a:solidFill>
              </a:rPr>
              <a:pPr>
                <a:defRPr/>
              </a:pPr>
              <a:t>14/06/2014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A4C19370-25E0-4129-908B-D59AFE6F3848}" type="slidenum">
              <a:rPr lang="it-IT" altLang="it-IT"/>
              <a:pPr/>
              <a:t>‹N›</a:t>
            </a:fld>
            <a:endParaRPr lang="it-IT" altLang="it-IT"/>
          </a:p>
        </p:txBody>
      </p:sp>
    </p:spTree>
    <p:extLst>
      <p:ext uri="{BB962C8B-B14F-4D97-AF65-F5344CB8AC3E}">
        <p14:creationId xmlns:p14="http://schemas.microsoft.com/office/powerpoint/2010/main" val="111138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B5132DE-CA23-407D-9006-1D80D21C7D3E}" type="datetime1">
              <a:rPr lang="it-IT">
                <a:solidFill>
                  <a:prstClr val="black">
                    <a:tint val="75000"/>
                  </a:prstClr>
                </a:solidFill>
              </a:rPr>
              <a:pPr>
                <a:defRPr/>
              </a:pPr>
              <a:t>14/06/2014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fld id="{528F4225-581C-4393-A383-8987D0DB3C5A}" type="slidenum">
              <a:rPr lang="it-IT" altLang="it-IT"/>
              <a:pPr/>
              <a:t>‹N›</a:t>
            </a:fld>
            <a:endParaRPr lang="it-IT" altLang="it-IT"/>
          </a:p>
        </p:txBody>
      </p:sp>
    </p:spTree>
    <p:extLst>
      <p:ext uri="{BB962C8B-B14F-4D97-AF65-F5344CB8AC3E}">
        <p14:creationId xmlns:p14="http://schemas.microsoft.com/office/powerpoint/2010/main" val="211845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D50F8528-7CCE-43EE-BE1F-5382E21A4460}" type="datetime1">
              <a:rPr lang="it-IT">
                <a:solidFill>
                  <a:prstClr val="black">
                    <a:tint val="75000"/>
                  </a:prstClr>
                </a:solidFill>
              </a:rPr>
              <a:pPr>
                <a:defRPr/>
              </a:pPr>
              <a:t>14/06/2014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fld id="{6D1D5053-BB7A-4F7E-9503-A86BA9880596}" type="slidenum">
              <a:rPr lang="it-IT" altLang="it-IT"/>
              <a:pPr/>
              <a:t>‹N›</a:t>
            </a:fld>
            <a:endParaRPr lang="it-IT" altLang="it-IT"/>
          </a:p>
        </p:txBody>
      </p:sp>
    </p:spTree>
    <p:extLst>
      <p:ext uri="{BB962C8B-B14F-4D97-AF65-F5344CB8AC3E}">
        <p14:creationId xmlns:p14="http://schemas.microsoft.com/office/powerpoint/2010/main" val="3548557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176D5CD-2768-48CB-B82B-10AE31FCEBF7}" type="datetime1">
              <a:rPr lang="it-IT">
                <a:solidFill>
                  <a:prstClr val="black">
                    <a:tint val="75000"/>
                  </a:prstClr>
                </a:solidFill>
              </a:rPr>
              <a:pPr>
                <a:defRPr/>
              </a:pPr>
              <a:t>14/06/2014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fld id="{9872D93E-E564-49E2-B2AB-CDEC00BC883E}" type="slidenum">
              <a:rPr lang="it-IT" altLang="it-IT"/>
              <a:pPr/>
              <a:t>‹N›</a:t>
            </a:fld>
            <a:endParaRPr lang="it-IT" altLang="it-IT"/>
          </a:p>
        </p:txBody>
      </p:sp>
    </p:spTree>
    <p:extLst>
      <p:ext uri="{BB962C8B-B14F-4D97-AF65-F5344CB8AC3E}">
        <p14:creationId xmlns:p14="http://schemas.microsoft.com/office/powerpoint/2010/main" val="164227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9"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Title 1"/>
          <p:cNvSpPr txBox="1">
            <a:spLocks noGrp="1"/>
          </p:cNvSpPr>
          <p:nvPr>
            <p:ph type="title"/>
          </p:nvPr>
        </p:nvSpPr>
        <p:spPr>
          <a:xfrm>
            <a:off x="1008528" y="618472"/>
            <a:ext cx="7812743" cy="866311"/>
          </a:xfrm>
        </p:spPr>
        <p:txBody>
          <a:bodyPr anchorCtr="0"/>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6" name="Content Placeholder 2"/>
          <p:cNvSpPr txBox="1">
            <a:spLocks noGrp="1"/>
          </p:cNvSpPr>
          <p:nvPr>
            <p:ph idx="1"/>
          </p:nvPr>
        </p:nvSpPr>
        <p:spPr>
          <a:xfrm>
            <a:off x="1008528" y="1600200"/>
            <a:ext cx="7812743" cy="4525959"/>
          </a:xfrm>
        </p:spPr>
        <p:txBody>
          <a:bodyPr/>
          <a:lstStyle>
            <a:lvl1pPr>
              <a:defRPr>
                <a:latin typeface="Arial" pitchFamily="34"/>
                <a:cs typeface="Arial" pitchFamily="34"/>
              </a:defRPr>
            </a:lvl1pPr>
            <a:lvl2pPr>
              <a:defRPr>
                <a:latin typeface="Arial" pitchFamily="34"/>
                <a:cs typeface="Arial" pitchFamily="34"/>
              </a:defRPr>
            </a:lvl2pPr>
            <a:lvl3pPr>
              <a:defRPr>
                <a:latin typeface="Arial" pitchFamily="34"/>
                <a:cs typeface="Arial" pitchFamily="34"/>
              </a:defRPr>
            </a:lvl3pPr>
            <a:lvl4pPr>
              <a:defRPr>
                <a:latin typeface="Arial" pitchFamily="34"/>
                <a:cs typeface="Arial" pitchFamily="34"/>
              </a:defRPr>
            </a:lvl4pPr>
            <a:lvl5pPr>
              <a:defRPr>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1"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2"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F184DFF9-DEB0-44A2-9BDA-F6A3E07BDAA2}" type="slidenum">
              <a:rPr lang="en-US" altLang="it-IT"/>
              <a:pPr/>
              <a:t>‹N›</a:t>
            </a:fld>
            <a:endParaRPr lang="en-US" altLang="it-IT"/>
          </a:p>
        </p:txBody>
      </p:sp>
    </p:spTree>
    <p:extLst>
      <p:ext uri="{BB962C8B-B14F-4D97-AF65-F5344CB8AC3E}">
        <p14:creationId xmlns:p14="http://schemas.microsoft.com/office/powerpoint/2010/main" val="3482053020"/>
      </p:ext>
    </p:extLst>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5260B9E-C91A-4C5D-B1C6-8186FAD9FE5A}" type="datetime1">
              <a:rPr lang="it-IT">
                <a:solidFill>
                  <a:prstClr val="black">
                    <a:tint val="75000"/>
                  </a:prstClr>
                </a:solidFill>
              </a:rPr>
              <a:pPr>
                <a:defRPr/>
              </a:pPr>
              <a:t>14/06/2014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6718FD00-1E45-4549-A5FC-52836A794583}" type="slidenum">
              <a:rPr lang="it-IT" altLang="it-IT"/>
              <a:pPr/>
              <a:t>‹N›</a:t>
            </a:fld>
            <a:endParaRPr lang="it-IT" altLang="it-IT"/>
          </a:p>
        </p:txBody>
      </p:sp>
    </p:spTree>
    <p:extLst>
      <p:ext uri="{BB962C8B-B14F-4D97-AF65-F5344CB8AC3E}">
        <p14:creationId xmlns:p14="http://schemas.microsoft.com/office/powerpoint/2010/main" val="197180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6AD57D7-DD29-42A7-997A-9A02107DAD9C}" type="datetime1">
              <a:rPr lang="it-IT">
                <a:solidFill>
                  <a:prstClr val="black">
                    <a:tint val="75000"/>
                  </a:prstClr>
                </a:solidFill>
              </a:rPr>
              <a:pPr>
                <a:defRPr/>
              </a:pPr>
              <a:t>14/06/2014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B30B9B40-93B1-44BD-8618-C697FE4BBE4F}" type="slidenum">
              <a:rPr lang="it-IT" altLang="it-IT"/>
              <a:pPr/>
              <a:t>‹N›</a:t>
            </a:fld>
            <a:endParaRPr lang="it-IT" altLang="it-IT"/>
          </a:p>
        </p:txBody>
      </p:sp>
    </p:spTree>
    <p:extLst>
      <p:ext uri="{BB962C8B-B14F-4D97-AF65-F5344CB8AC3E}">
        <p14:creationId xmlns:p14="http://schemas.microsoft.com/office/powerpoint/2010/main" val="175469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8032C51-7809-43DD-A5E6-0C8BBB442065}" type="datetime1">
              <a:rPr lang="it-IT">
                <a:solidFill>
                  <a:prstClr val="black">
                    <a:tint val="75000"/>
                  </a:prstClr>
                </a:solidFill>
              </a:rPr>
              <a:pPr>
                <a:defRPr/>
              </a:pPr>
              <a:t>14/06/2014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9F8F62F5-059E-47FC-AB0D-CC0F2AB25383}" type="slidenum">
              <a:rPr lang="it-IT" altLang="it-IT"/>
              <a:pPr/>
              <a:t>‹N›</a:t>
            </a:fld>
            <a:endParaRPr lang="it-IT" altLang="it-IT"/>
          </a:p>
        </p:txBody>
      </p:sp>
    </p:spTree>
    <p:extLst>
      <p:ext uri="{BB962C8B-B14F-4D97-AF65-F5344CB8AC3E}">
        <p14:creationId xmlns:p14="http://schemas.microsoft.com/office/powerpoint/2010/main" val="3974108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40"/>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40"/>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240DE7-B87B-419D-B976-EEEADAD17793}" type="datetime1">
              <a:rPr lang="it-IT">
                <a:solidFill>
                  <a:prstClr val="black">
                    <a:tint val="75000"/>
                  </a:prstClr>
                </a:solidFill>
              </a:rPr>
              <a:pPr>
                <a:defRPr/>
              </a:pPr>
              <a:t>14/06/2014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2F6AE1C3-BD57-483B-AA38-9ABF1175392F}" type="slidenum">
              <a:rPr lang="it-IT" altLang="it-IT"/>
              <a:pPr/>
              <a:t>‹N›</a:t>
            </a:fld>
            <a:endParaRPr lang="it-IT" altLang="it-IT"/>
          </a:p>
        </p:txBody>
      </p:sp>
    </p:spTree>
    <p:extLst>
      <p:ext uri="{BB962C8B-B14F-4D97-AF65-F5344CB8AC3E}">
        <p14:creationId xmlns:p14="http://schemas.microsoft.com/office/powerpoint/2010/main" val="401205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Prima pagina">
    <p:spTree>
      <p:nvGrpSpPr>
        <p:cNvPr id="1" name=""/>
        <p:cNvGrpSpPr/>
        <p:nvPr/>
      </p:nvGrpSpPr>
      <p:grpSpPr>
        <a:xfrm>
          <a:off x="0" y="0"/>
          <a:ext cx="0" cy="0"/>
          <a:chOff x="0" y="0"/>
          <a:chExt cx="0" cy="0"/>
        </a:xfrm>
      </p:grpSpPr>
      <p:cxnSp>
        <p:nvCxnSpPr>
          <p:cNvPr id="2" name="Connettore 1 1"/>
          <p:cNvCxnSpPr/>
          <p:nvPr userDrawn="1"/>
        </p:nvCxnSpPr>
        <p:spPr>
          <a:xfrm rot="16200000">
            <a:off x="-1117335" y="3442494"/>
            <a:ext cx="568801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 name="Connettore 1 2"/>
          <p:cNvCxnSpPr/>
          <p:nvPr userDrawn="1"/>
        </p:nvCxnSpPr>
        <p:spPr>
          <a:xfrm>
            <a:off x="1726671" y="2781300"/>
            <a:ext cx="790760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pic>
        <p:nvPicPr>
          <p:cNvPr id="4"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8969" y="598488"/>
            <a:ext cx="672439"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logo%20regione%20lombardia"/>
          <p:cNvPicPr>
            <a:picLocks noChangeAspect="1" noChangeArrowheads="1"/>
          </p:cNvPicPr>
          <p:nvPr userDrawn="1"/>
        </p:nvPicPr>
        <p:blipFill>
          <a:blip r:embed="rId3">
            <a:extLst>
              <a:ext uri="{28A0092B-C50C-407E-A947-70E740481C1C}">
                <a14:useLocalDpi xmlns:a14="http://schemas.microsoft.com/office/drawing/2010/main" val="0"/>
              </a:ext>
            </a:extLst>
          </a:blip>
          <a:srcRect l="63052" t="7787" r="12610" b="8669"/>
          <a:stretch>
            <a:fillRect/>
          </a:stretch>
        </p:blipFill>
        <p:spPr bwMode="auto">
          <a:xfrm>
            <a:off x="732631" y="917575"/>
            <a:ext cx="7016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82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8F7A14-D71E-400D-8A16-7BBF05932A9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65064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F8D0A5-1B24-4F94-99E7-CE67AF92D23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8555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40C7E-F3CC-49E5-B5B8-1F707AA02CE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67584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B97AFF-10D3-47C6-9450-82EC52CD872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82058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3EA95A-B81D-42F9-8255-2B8BFEAABAD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3739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782506" y="4406905"/>
            <a:ext cx="8420096" cy="1362071"/>
          </a:xfrm>
        </p:spPr>
        <p:txBody>
          <a:bodyPr anchor="t" anchorCtr="0"/>
          <a:lstStyle>
            <a:lvl1pPr algn="l">
              <a:defRPr sz="4000" b="1" cap="all">
                <a:solidFill>
                  <a:srgbClr val="00ABC4"/>
                </a:solidFill>
              </a:defRPr>
            </a:lvl1pPr>
          </a:lstStyle>
          <a:p>
            <a:pPr lvl="0"/>
            <a:r>
              <a:rPr lang="en-US" dirty="0"/>
              <a:t>Click to edit Master title style</a:t>
            </a:r>
          </a:p>
        </p:txBody>
      </p:sp>
      <p:sp>
        <p:nvSpPr>
          <p:cNvPr id="3" name="Text Placeholder 2"/>
          <p:cNvSpPr txBox="1">
            <a:spLocks noGrp="1"/>
          </p:cNvSpPr>
          <p:nvPr>
            <p:ph type="body" idx="1"/>
          </p:nvPr>
        </p:nvSpPr>
        <p:spPr>
          <a:xfrm>
            <a:off x="782506" y="2906713"/>
            <a:ext cx="8420096"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8"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9"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0"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812B032B-189E-4A22-9F70-56172F6A1387}" type="slidenum">
              <a:rPr lang="en-US" altLang="it-IT"/>
              <a:pPr/>
              <a:t>‹N›</a:t>
            </a:fld>
            <a:endParaRPr lang="en-US" altLang="it-IT"/>
          </a:p>
        </p:txBody>
      </p:sp>
    </p:spTree>
    <p:extLst>
      <p:ext uri="{BB962C8B-B14F-4D97-AF65-F5344CB8AC3E}">
        <p14:creationId xmlns:p14="http://schemas.microsoft.com/office/powerpoint/2010/main" val="279024723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2ABB81-1349-4D3B-9C05-30DD4C69FB0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80727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66D9245-0002-4A09-8278-DA6DAA9FB29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690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07910A-4B65-4CA6-8290-B0D1E29E396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57974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53BC3-2128-4005-8E90-89F4E38974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95617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A5DD16-DF71-451F-B34E-95454137EC8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53798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DC5B2-2FB6-4FAC-ABA3-0633AA450A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8330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280592" y="661028"/>
            <a:ext cx="7848868" cy="796954"/>
          </a:xfrm>
        </p:spPr>
        <p:txBody>
          <a:bodyPr/>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3" name="Content Placeholder 2"/>
          <p:cNvSpPr txBox="1">
            <a:spLocks noGrp="1"/>
          </p:cNvSpPr>
          <p:nvPr>
            <p:ph idx="1"/>
          </p:nvPr>
        </p:nvSpPr>
        <p:spPr>
          <a:xfrm>
            <a:off x="1280589" y="1600200"/>
            <a:ext cx="374441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241029" y="1600200"/>
            <a:ext cx="388843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0"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1"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15C5F2BA-4090-4F8C-BF55-94C24C13EF6D}" type="slidenum">
              <a:rPr lang="en-US" altLang="it-IT"/>
              <a:pPr/>
              <a:t>‹N›</a:t>
            </a:fld>
            <a:endParaRPr lang="en-US" altLang="it-IT"/>
          </a:p>
        </p:txBody>
      </p:sp>
    </p:spTree>
    <p:extLst>
      <p:ext uri="{BB962C8B-B14F-4D97-AF65-F5344CB8AC3E}">
        <p14:creationId xmlns:p14="http://schemas.microsoft.com/office/powerpoint/2010/main" val="18899836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4"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352598" y="615820"/>
            <a:ext cx="7776862" cy="868963"/>
          </a:xfrm>
        </p:spPr>
        <p:txBody>
          <a:bodyPr/>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7"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8"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9"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F16C251E-43EA-4623-98BB-A55860C194F0}" type="slidenum">
              <a:rPr lang="en-US" altLang="it-IT"/>
              <a:pPr/>
              <a:t>‹N›</a:t>
            </a:fld>
            <a:endParaRPr lang="en-US" altLang="it-IT"/>
          </a:p>
        </p:txBody>
      </p:sp>
    </p:spTree>
    <p:extLst>
      <p:ext uri="{BB962C8B-B14F-4D97-AF65-F5344CB8AC3E}">
        <p14:creationId xmlns:p14="http://schemas.microsoft.com/office/powerpoint/2010/main" val="38100316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3"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4"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7"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8"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12FB84E8-DCB5-4DDF-AE8E-FBEF1FF12FDF}" type="slidenum">
              <a:rPr lang="en-US" altLang="it-IT"/>
              <a:pPr/>
              <a:t>‹N›</a:t>
            </a:fld>
            <a:endParaRPr lang="en-US" altLang="it-IT"/>
          </a:p>
        </p:txBody>
      </p:sp>
    </p:spTree>
    <p:extLst>
      <p:ext uri="{BB962C8B-B14F-4D97-AF65-F5344CB8AC3E}">
        <p14:creationId xmlns:p14="http://schemas.microsoft.com/office/powerpoint/2010/main" val="1863367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920553" y="620685"/>
            <a:ext cx="2833753" cy="814410"/>
          </a:xfrm>
        </p:spPr>
        <p:txBody>
          <a:bodyPr anchor="b" anchorCtr="0"/>
          <a:lstStyle>
            <a:lvl1pPr algn="l">
              <a:defRPr sz="2000" b="1">
                <a:solidFill>
                  <a:srgbClr val="00ABC4"/>
                </a:solidFill>
                <a:latin typeface="Arial" pitchFamily="34"/>
                <a:cs typeface="Arial" pitchFamily="34"/>
              </a:defRPr>
            </a:lvl1pPr>
          </a:lstStyle>
          <a:p>
            <a:pPr lvl="0"/>
            <a:r>
              <a:rPr lang="en-US" dirty="0"/>
              <a:t>Click to edit Master title style</a:t>
            </a:r>
          </a:p>
        </p:txBody>
      </p:sp>
      <p:sp>
        <p:nvSpPr>
          <p:cNvPr id="3" name="Content Placeholder 2"/>
          <p:cNvSpPr txBox="1">
            <a:spLocks noGrp="1"/>
          </p:cNvSpPr>
          <p:nvPr>
            <p:ph idx="1"/>
          </p:nvPr>
        </p:nvSpPr>
        <p:spPr>
          <a:xfrm>
            <a:off x="3872968" y="273048"/>
            <a:ext cx="5537725" cy="5853110"/>
          </a:xfrm>
        </p:spPr>
        <p:txBody>
          <a:bodyPr/>
          <a:lstStyle>
            <a:lvl1pPr>
              <a:defRPr>
                <a:latin typeface="Arial" pitchFamily="34"/>
                <a:cs typeface="Arial" pitchFamily="34"/>
              </a:defRPr>
            </a:lvl1pPr>
            <a:lvl2pPr>
              <a:defRPr>
                <a:latin typeface="Arial" pitchFamily="34"/>
                <a:cs typeface="Arial" pitchFamily="34"/>
              </a:defRPr>
            </a:lvl2pPr>
            <a:lvl3pPr>
              <a:defRPr>
                <a:latin typeface="Arial" pitchFamily="34"/>
                <a:cs typeface="Arial" pitchFamily="34"/>
              </a:defRPr>
            </a:lvl3pPr>
            <a:lvl4pPr>
              <a:defRPr>
                <a:latin typeface="Arial" pitchFamily="34"/>
                <a:cs typeface="Arial" pitchFamily="34"/>
              </a:defRPr>
            </a:lvl4pPr>
            <a:lvl5pPr>
              <a:defRPr>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920553" y="1844820"/>
            <a:ext cx="2833753" cy="4281348"/>
          </a:xfrm>
        </p:spPr>
        <p:txBody>
          <a:bodyPr/>
          <a:lstStyle>
            <a:lvl1pPr marL="0" indent="0">
              <a:spcBef>
                <a:spcPts val="300"/>
              </a:spcBef>
              <a:buNone/>
              <a:defRPr sz="1400">
                <a:latin typeface="Arial" pitchFamily="34"/>
                <a:cs typeface="Arial" pitchFamily="34"/>
              </a:defRPr>
            </a:lvl1pPr>
          </a:lstStyle>
          <a:p>
            <a:pPr lvl="0"/>
            <a:r>
              <a:rPr lang="en-US"/>
              <a:t>Click to edit Master text styles</a:t>
            </a:r>
          </a:p>
        </p:txBody>
      </p:sp>
      <p:sp>
        <p:nvSpPr>
          <p:cNvPr id="9"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0"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1"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6EA2D6D8-3997-49D6-99C6-461333066AB7}" type="slidenum">
              <a:rPr lang="en-US" altLang="it-IT"/>
              <a:pPr/>
              <a:t>‹N›</a:t>
            </a:fld>
            <a:endParaRPr lang="en-US" altLang="it-IT"/>
          </a:p>
        </p:txBody>
      </p:sp>
    </p:spTree>
    <p:extLst>
      <p:ext uri="{BB962C8B-B14F-4D97-AF65-F5344CB8AC3E}">
        <p14:creationId xmlns:p14="http://schemas.microsoft.com/office/powerpoint/2010/main" val="32271532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941646" y="4800600"/>
            <a:ext cx="5943600" cy="566735"/>
          </a:xfrm>
        </p:spPr>
        <p:txBody>
          <a:bodyPr anchor="b" anchorCtr="0"/>
          <a:lstStyle>
            <a:lvl1pPr algn="l">
              <a:defRPr sz="2000" b="1">
                <a:solidFill>
                  <a:srgbClr val="00ABC4"/>
                </a:solidFill>
                <a:latin typeface="Arial" pitchFamily="34"/>
                <a:cs typeface="Arial" pitchFamily="34"/>
              </a:defRPr>
            </a:lvl1pPr>
          </a:lstStyle>
          <a:p>
            <a:pPr lvl="0"/>
            <a:r>
              <a:rPr lang="en-US" dirty="0"/>
              <a:t>Click to edit Master title style</a:t>
            </a:r>
          </a:p>
        </p:txBody>
      </p:sp>
      <p:sp>
        <p:nvSpPr>
          <p:cNvPr id="3" name="Picture Placeholder 2"/>
          <p:cNvSpPr txBox="1">
            <a:spLocks noGrp="1"/>
          </p:cNvSpPr>
          <p:nvPr>
            <p:ph type="pic" idx="1"/>
          </p:nvPr>
        </p:nvSpPr>
        <p:spPr>
          <a:xfrm>
            <a:off x="1941646" y="612776"/>
            <a:ext cx="5943600" cy="4114800"/>
          </a:xfrm>
        </p:spPr>
        <p:txBody>
          <a:bodyPr/>
          <a:lstStyle>
            <a:lvl1pPr marL="0" indent="0">
              <a:buNone/>
              <a:defRPr>
                <a:latin typeface="Arial" pitchFamily="34"/>
                <a:cs typeface="Arial" pitchFamily="34"/>
              </a:defRPr>
            </a:lvl1pPr>
          </a:lstStyle>
          <a:p>
            <a:pPr lvl="0"/>
            <a:endParaRPr lang="en-US" noProof="0" smtClean="0"/>
          </a:p>
        </p:txBody>
      </p:sp>
      <p:sp>
        <p:nvSpPr>
          <p:cNvPr id="4" name="Text Placeholder 3"/>
          <p:cNvSpPr txBox="1">
            <a:spLocks noGrp="1"/>
          </p:cNvSpPr>
          <p:nvPr>
            <p:ph type="body" idx="2"/>
          </p:nvPr>
        </p:nvSpPr>
        <p:spPr>
          <a:xfrm>
            <a:off x="1941646" y="5367335"/>
            <a:ext cx="5943600" cy="804864"/>
          </a:xfrm>
        </p:spPr>
        <p:txBody>
          <a:bodyPr/>
          <a:lstStyle>
            <a:lvl1pPr marL="0" indent="0">
              <a:spcBef>
                <a:spcPts val="300"/>
              </a:spcBef>
              <a:buNone/>
              <a:defRPr sz="1400">
                <a:latin typeface="Arial" pitchFamily="34"/>
                <a:cs typeface="Arial" pitchFamily="34"/>
              </a:defRPr>
            </a:lvl1pPr>
          </a:lstStyle>
          <a:p>
            <a:pPr lvl="0"/>
            <a:r>
              <a:rPr lang="en-US"/>
              <a:t>Click to edit Master text styles</a:t>
            </a:r>
          </a:p>
        </p:txBody>
      </p:sp>
      <p:sp>
        <p:nvSpPr>
          <p:cNvPr id="9"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0"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1"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B2A9548B-B78D-423C-A6E4-07C0F87A625F}" type="slidenum">
              <a:rPr lang="en-US" altLang="it-IT"/>
              <a:pPr/>
              <a:t>‹N›</a:t>
            </a:fld>
            <a:endParaRPr lang="en-US" altLang="it-IT"/>
          </a:p>
        </p:txBody>
      </p:sp>
    </p:spTree>
    <p:extLst>
      <p:ext uri="{BB962C8B-B14F-4D97-AF65-F5344CB8AC3E}">
        <p14:creationId xmlns:p14="http://schemas.microsoft.com/office/powerpoint/2010/main" val="42365460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280591" y="692694"/>
            <a:ext cx="7632841" cy="792089"/>
          </a:xfrm>
        </p:spPr>
        <p:txBody>
          <a:bodyPr/>
          <a:lstStyle>
            <a:lvl1pPr>
              <a:defRPr>
                <a:solidFill>
                  <a:srgbClr val="00ABC4"/>
                </a:solidFill>
              </a:defRPr>
            </a:lvl1pPr>
          </a:lstStyle>
          <a:p>
            <a:pPr lvl="0"/>
            <a:r>
              <a:rPr lang="en-US" dirty="0"/>
              <a:t>Click to edit Master title style</a:t>
            </a:r>
          </a:p>
        </p:txBody>
      </p:sp>
      <p:sp>
        <p:nvSpPr>
          <p:cNvPr id="3" name="Vertical Text Placeholder 2"/>
          <p:cNvSpPr txBox="1">
            <a:spLocks noGrp="1"/>
          </p:cNvSpPr>
          <p:nvPr>
            <p:ph type="body" orient="vert" idx="1"/>
          </p:nvPr>
        </p:nvSpPr>
        <p:spPr>
          <a:xfrm>
            <a:off x="920553" y="1600200"/>
            <a:ext cx="8136907" cy="452595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9"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0"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8EFF464A-0C02-4902-9635-60653519A364}" type="slidenum">
              <a:rPr lang="en-US" altLang="it-IT"/>
              <a:pPr/>
              <a:t>‹N›</a:t>
            </a:fld>
            <a:endParaRPr lang="en-US" altLang="it-IT"/>
          </a:p>
        </p:txBody>
      </p:sp>
    </p:spTree>
    <p:extLst>
      <p:ext uri="{BB962C8B-B14F-4D97-AF65-F5344CB8AC3E}">
        <p14:creationId xmlns:p14="http://schemas.microsoft.com/office/powerpoint/2010/main" val="39141566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it-IT" smtClean="0"/>
              <a:t>Click to edit Master title style</a:t>
            </a:r>
          </a:p>
        </p:txBody>
      </p:sp>
      <p:sp>
        <p:nvSpPr>
          <p:cNvPr id="1027" name="Text Placeholder 2"/>
          <p:cNvSpPr txBox="1">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txBox="1">
            <a:spLocks noGrp="1"/>
          </p:cNvSpPr>
          <p:nvPr>
            <p:ph type="dt" sz="half" idx="2"/>
          </p:nvPr>
        </p:nvSpPr>
        <p:spPr>
          <a:xfrm>
            <a:off x="495300" y="6356350"/>
            <a:ext cx="23114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a:defRPr/>
            </a:pPr>
            <a:r>
              <a:t>6/7/2011</a:t>
            </a:r>
            <a:endParaRPr lang="en-US"/>
          </a:p>
        </p:txBody>
      </p:sp>
      <p:sp>
        <p:nvSpPr>
          <p:cNvPr id="5" name="Footer Placeholder 4"/>
          <p:cNvSpPr txBox="1">
            <a:spLocks noGrp="1"/>
          </p:cNvSpPr>
          <p:nvPr>
            <p:ph type="ftr" sz="quarter" idx="3"/>
          </p:nvPr>
        </p:nvSpPr>
        <p:spPr>
          <a:xfrm>
            <a:off x="3384550" y="6356350"/>
            <a:ext cx="31369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a:defRPr/>
            </a:pPr>
            <a:endParaRPr/>
          </a:p>
        </p:txBody>
      </p:sp>
      <p:sp>
        <p:nvSpPr>
          <p:cNvPr id="6" name="Slide Number Placeholder 5"/>
          <p:cNvSpPr txBox="1">
            <a:spLocks noGrp="1"/>
          </p:cNvSpPr>
          <p:nvPr>
            <p:ph type="sldNum" sz="quarter" idx="4"/>
          </p:nvPr>
        </p:nvSpPr>
        <p:spPr>
          <a:xfrm>
            <a:off x="7099300" y="6356350"/>
            <a:ext cx="2311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21514F3-E625-4DB9-86C8-BAAF1DF2A088}"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907" r:id="rId12"/>
  </p:sldLayoutIdLst>
  <p:transition/>
  <p:txStyles>
    <p:titleStyle>
      <a:lvl1pPr algn="ctr" rtl="0" eaLnBrk="0" fontAlgn="base" hangingPunct="0">
        <a:spcBef>
          <a:spcPct val="0"/>
        </a:spcBef>
        <a:spcAft>
          <a:spcPct val="0"/>
        </a:spcAft>
        <a:defRPr lang="en-US"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hangingPunct="0">
        <a:spcBef>
          <a:spcPct val="0"/>
        </a:spcBef>
        <a:spcAft>
          <a:spcPct val="0"/>
        </a:spcAft>
        <a:defRPr sz="4400">
          <a:solidFill>
            <a:srgbClr val="000000"/>
          </a:solidFill>
          <a:latin typeface="Calibri" pitchFamily="34" charset="0"/>
        </a:defRPr>
      </a:lvl6pPr>
      <a:lvl7pPr marL="914400" algn="ctr" rtl="0" eaLnBrk="0" fontAlgn="base" hangingPunct="0">
        <a:spcBef>
          <a:spcPct val="0"/>
        </a:spcBef>
        <a:spcAft>
          <a:spcPct val="0"/>
        </a:spcAft>
        <a:defRPr sz="4400">
          <a:solidFill>
            <a:srgbClr val="000000"/>
          </a:solidFill>
          <a:latin typeface="Calibri" pitchFamily="34" charset="0"/>
        </a:defRPr>
      </a:lvl7pPr>
      <a:lvl8pPr marL="1371600" algn="ctr" rtl="0" eaLnBrk="0" fontAlgn="base" hangingPunct="0">
        <a:spcBef>
          <a:spcPct val="0"/>
        </a:spcBef>
        <a:spcAft>
          <a:spcPct val="0"/>
        </a:spcAft>
        <a:defRPr sz="4400">
          <a:solidFill>
            <a:srgbClr val="000000"/>
          </a:solidFill>
          <a:latin typeface="Calibri" pitchFamily="34" charset="0"/>
        </a:defRPr>
      </a:lvl8pPr>
      <a:lvl9pPr marL="1828800" algn="ctr" rtl="0" eaLnBrk="0" fontAlgn="base" hangingPunct="0">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panose="020B0604020202020204" pitchFamily="34" charset="0"/>
        <a:buChar char="•"/>
        <a:defRPr lang="en-US"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panose="020B0604020202020204" pitchFamily="34" charset="0"/>
        <a:buChar char="–"/>
        <a:defRPr lang="en-US"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panose="020B0604020202020204" pitchFamily="34" charset="0"/>
        <a:buChar char="•"/>
        <a:defRPr lang="en-US"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panose="020B0604020202020204" pitchFamily="34" charset="0"/>
        <a:buChar char="–"/>
        <a:defRPr lang="en-US"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panose="020B0604020202020204" pitchFamily="34" charset="0"/>
        <a:buChar char="»"/>
        <a:defRPr lang="en-US" sz="2000" kern="1200">
          <a:solidFill>
            <a:srgbClr val="000000"/>
          </a:solidFill>
          <a:latin typeface="Calibri"/>
        </a:defRPr>
      </a:lvl5pPr>
      <a:lvl6pPr marL="25146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6pPr>
      <a:lvl7pPr marL="29718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7pPr>
      <a:lvl8pPr marL="34290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8pPr>
      <a:lvl9pPr marL="38862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CDA11C-7DAF-4161-9571-B2EA60BE2CD7}" type="datetime1">
              <a:rPr lang="it-IT">
                <a:solidFill>
                  <a:prstClr val="black">
                    <a:tint val="75000"/>
                  </a:prstClr>
                </a:solidFill>
              </a:rPr>
              <a:pPr>
                <a:defRPr/>
              </a:pPr>
              <a:t>14/06/2014</a:t>
            </a:fld>
            <a:endParaRPr lang="it-IT">
              <a:solidFill>
                <a:prstClr val="black">
                  <a:tint val="75000"/>
                </a:prstClr>
              </a:solidFill>
            </a:endParaRPr>
          </a:p>
        </p:txBody>
      </p:sp>
      <p:sp>
        <p:nvSpPr>
          <p:cNvPr id="5" name="Segnaposto piè di pagina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9449F12-A6E5-495C-AD1B-1EC5FD526629}" type="slidenum">
              <a:rPr lang="it-IT" altLang="it-IT" smtClean="0">
                <a:latin typeface="Calibri" panose="020F0502020204030204" pitchFamily="34" charset="0"/>
                <a:cs typeface="Arial" panose="020B0604020202020204" pitchFamily="34" charset="0"/>
              </a:rPr>
              <a:pPr/>
              <a:t>‹N›</a:t>
            </a:fld>
            <a:endParaRPr lang="it-IT" altLang="it-IT"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71650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solidFill>
                <a:srgbClr val="000000"/>
              </a:solidFill>
              <a:latin typeface="Arial"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solidFill>
                <a:srgbClr val="000000"/>
              </a:solidFill>
              <a:latin typeface="Arial"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420E15-40B5-47E1-9809-B014ED05AFEA}" type="slidenum">
              <a:rPr lang="it-IT">
                <a:solidFill>
                  <a:srgbClr val="000000"/>
                </a:solidFill>
                <a:latin typeface="Arial" charset="0"/>
              </a:rPr>
              <a:pPr>
                <a:defRPr/>
              </a:pPr>
              <a:t>‹N›</a:t>
            </a:fld>
            <a:endParaRPr lang="it-IT">
              <a:solidFill>
                <a:srgbClr val="000000"/>
              </a:solidFill>
              <a:latin typeface="Arial" charset="0"/>
            </a:endParaRPr>
          </a:p>
        </p:txBody>
      </p:sp>
    </p:spTree>
    <p:extLst>
      <p:ext uri="{BB962C8B-B14F-4D97-AF65-F5344CB8AC3E}">
        <p14:creationId xmlns:p14="http://schemas.microsoft.com/office/powerpoint/2010/main" val="241206913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ts-hta.asl.pavia.it/" TargetMode="External"/><Relationship Id="rId2" Type="http://schemas.openxmlformats.org/officeDocument/2006/relationships/hyperlink" Target="mailto:vts-hta@regione.lombardia.it" TargetMode="Externa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31.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5" Type="http://schemas.openxmlformats.org/officeDocument/2006/relationships/hyperlink" Target="http://vts-hta.asl.pavia.it/" TargetMode="External"/><Relationship Id="rId4" Type="http://schemas.openxmlformats.org/officeDocument/2006/relationships/hyperlink" Target="http://www.sanita.regione.lombardia.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hyperlink" Target="http://www.sanita.regione.lombardia.it/cs/Satellite?c=Page&amp;childpagename=DG_Sanita/DGLayout&amp;cid=1213480043116&amp;p=1213480043116&amp;pagename=DG_SANWrapper"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hyperlink" Target="http://effectivehealthcare.ahrq.gov/index.cfm/who-is-involved-in-the-effective-health-care-program1/ahrq-horizon-scanning-system/"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http://parole.virgilio.it/parole/images/spazio.gif" TargetMode="External"/><Relationship Id="rId2" Type="http://schemas.openxmlformats.org/officeDocument/2006/relationships/image" Target="../media/image7.gif"/><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0" y="1910567"/>
            <a:ext cx="9906000" cy="14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8" rIns="91319" bIns="456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None/>
            </a:pPr>
            <a:r>
              <a:rPr lang="it-IT" altLang="it-IT" sz="4000" b="1" dirty="0" smtClean="0">
                <a:solidFill>
                  <a:srgbClr val="0000FF"/>
                </a:solidFill>
                <a:cs typeface="Arial" panose="020B0604020202020204" pitchFamily="34" charset="0"/>
              </a:rPr>
              <a:t>Valutazione delle Tecnologie Sanitarie</a:t>
            </a:r>
          </a:p>
          <a:p>
            <a:pPr algn="ctr" eaLnBrk="1" hangingPunct="1">
              <a:buNone/>
            </a:pPr>
            <a:r>
              <a:rPr lang="it-IT" altLang="it-IT" sz="4000" b="1" dirty="0" smtClean="0">
                <a:solidFill>
                  <a:srgbClr val="0000FF"/>
                </a:solidFill>
                <a:cs typeface="Arial" panose="020B0604020202020204" pitchFamily="34" charset="0"/>
              </a:rPr>
              <a:t>VTS-HTA</a:t>
            </a:r>
            <a:endParaRPr lang="en-US" altLang="it-IT" sz="2000" b="1" dirty="0">
              <a:solidFill>
                <a:srgbClr val="0000FF"/>
              </a:solidFill>
              <a:cs typeface="Arial" panose="020B0604020202020204" pitchFamily="34" charset="0"/>
            </a:endParaRPr>
          </a:p>
        </p:txBody>
      </p:sp>
      <p:sp>
        <p:nvSpPr>
          <p:cNvPr id="5" name="Rectangle 2"/>
          <p:cNvSpPr txBox="1">
            <a:spLocks noChangeArrowheads="1"/>
          </p:cNvSpPr>
          <p:nvPr/>
        </p:nvSpPr>
        <p:spPr bwMode="auto">
          <a:xfrm>
            <a:off x="0" y="4365104"/>
            <a:ext cx="9905999" cy="14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it-IT" altLang="it-IT" sz="2000" dirty="0">
                <a:latin typeface="+mn-lt"/>
              </a:rPr>
              <a:t>Michele Tringali</a:t>
            </a:r>
          </a:p>
          <a:p>
            <a:pPr algn="ctr">
              <a:defRPr/>
            </a:pPr>
            <a:r>
              <a:rPr lang="it-IT" altLang="it-IT" sz="2000" i="1" dirty="0">
                <a:latin typeface="+mn-lt"/>
              </a:rPr>
              <a:t>Direzione Generale Salute, Regione Lombardia</a:t>
            </a:r>
          </a:p>
          <a:p>
            <a:pPr algn="ctr">
              <a:defRPr/>
            </a:pPr>
            <a:r>
              <a:rPr lang="it-IT" altLang="it-IT" dirty="0" smtClean="0">
                <a:latin typeface="+mn-lt"/>
              </a:rPr>
              <a:t>michele_tringali@regione.lombardia.it        </a:t>
            </a:r>
            <a:br>
              <a:rPr lang="it-IT" altLang="it-IT" dirty="0" smtClean="0">
                <a:latin typeface="+mn-lt"/>
              </a:rPr>
            </a:br>
            <a:r>
              <a:rPr lang="it-IT" altLang="it-IT" sz="1600" dirty="0" smtClean="0">
                <a:latin typeface="+mn-lt"/>
              </a:rPr>
              <a:t>Le </a:t>
            </a:r>
            <a:r>
              <a:rPr lang="it-IT" altLang="it-IT" sz="1600" dirty="0">
                <a:latin typeface="+mn-lt"/>
              </a:rPr>
              <a:t>argomentazioni espresse in questa presentazione sono quelle dell’autore e non riflettono </a:t>
            </a:r>
            <a:r>
              <a:rPr lang="en-US" altLang="it-IT" sz="1600" dirty="0" err="1">
                <a:latin typeface="+mn-lt"/>
              </a:rPr>
              <a:t>necessariamente</a:t>
            </a:r>
            <a:r>
              <a:rPr lang="en-US" altLang="it-IT" sz="1600" dirty="0">
                <a:latin typeface="+mn-lt"/>
              </a:rPr>
              <a:t> </a:t>
            </a:r>
            <a:r>
              <a:rPr lang="en-US" altLang="it-IT" sz="1600" dirty="0" err="1">
                <a:latin typeface="+mn-lt"/>
              </a:rPr>
              <a:t>il</a:t>
            </a:r>
            <a:r>
              <a:rPr lang="en-US" altLang="it-IT" sz="1600" dirty="0">
                <a:latin typeface="+mn-lt"/>
              </a:rPr>
              <a:t> </a:t>
            </a:r>
            <a:r>
              <a:rPr lang="en-US" altLang="it-IT" sz="1600" dirty="0" err="1">
                <a:latin typeface="+mn-lt"/>
              </a:rPr>
              <a:t>punto</a:t>
            </a:r>
            <a:r>
              <a:rPr lang="en-US" altLang="it-IT" sz="1600" dirty="0">
                <a:latin typeface="+mn-lt"/>
              </a:rPr>
              <a:t> di vista di </a:t>
            </a:r>
            <a:r>
              <a:rPr lang="en-US" altLang="it-IT" sz="1600" dirty="0" err="1">
                <a:latin typeface="+mn-lt"/>
              </a:rPr>
              <a:t>Regione</a:t>
            </a:r>
            <a:r>
              <a:rPr lang="en-US" altLang="it-IT" sz="1600" dirty="0">
                <a:latin typeface="+mn-lt"/>
              </a:rPr>
              <a:t> </a:t>
            </a:r>
            <a:r>
              <a:rPr lang="en-US" altLang="it-IT" sz="1600" dirty="0" err="1">
                <a:latin typeface="+mn-lt"/>
              </a:rPr>
              <a:t>Lombardia</a:t>
            </a:r>
            <a:r>
              <a:rPr lang="en-US" altLang="it-IT" sz="1600" dirty="0">
                <a:latin typeface="+mn-lt"/>
              </a:rPr>
              <a:t> </a:t>
            </a:r>
            <a:r>
              <a:rPr lang="en-US" altLang="it-IT" sz="1600" dirty="0" err="1" smtClean="0">
                <a:latin typeface="+mn-lt"/>
              </a:rPr>
              <a:t>ovvero</a:t>
            </a:r>
            <a:r>
              <a:rPr lang="en-US" altLang="it-IT" sz="1600" dirty="0" smtClean="0">
                <a:latin typeface="+mn-lt"/>
              </a:rPr>
              <a:t> </a:t>
            </a:r>
            <a:r>
              <a:rPr lang="en-US" altLang="it-IT" sz="1600" dirty="0">
                <a:latin typeface="+mn-lt"/>
              </a:rPr>
              <a:t>di </a:t>
            </a:r>
            <a:r>
              <a:rPr lang="en-US" altLang="it-IT" sz="1600" dirty="0" err="1">
                <a:latin typeface="+mn-lt"/>
              </a:rPr>
              <a:t>commissioni</a:t>
            </a:r>
            <a:r>
              <a:rPr lang="en-US" altLang="it-IT" sz="1600" dirty="0">
                <a:latin typeface="+mn-lt"/>
              </a:rPr>
              <a:t> o </a:t>
            </a:r>
            <a:r>
              <a:rPr lang="en-US" altLang="it-IT" sz="1600" dirty="0" err="1">
                <a:latin typeface="+mn-lt"/>
              </a:rPr>
              <a:t>gruppi</a:t>
            </a:r>
            <a:r>
              <a:rPr lang="en-US" altLang="it-IT" sz="1600" dirty="0">
                <a:latin typeface="+mn-lt"/>
              </a:rPr>
              <a:t> di </a:t>
            </a:r>
            <a:r>
              <a:rPr lang="en-US" altLang="it-IT" sz="1600" dirty="0" err="1">
                <a:latin typeface="+mn-lt"/>
              </a:rPr>
              <a:t>lavoro</a:t>
            </a:r>
            <a:r>
              <a:rPr lang="en-US" altLang="it-IT" sz="1600" dirty="0">
                <a:latin typeface="+mn-lt"/>
              </a:rPr>
              <a:t> </a:t>
            </a:r>
            <a:r>
              <a:rPr lang="en-US" altLang="it-IT" sz="1600" dirty="0" err="1">
                <a:latin typeface="+mn-lt"/>
              </a:rPr>
              <a:t>regionali</a:t>
            </a:r>
            <a:r>
              <a:rPr lang="en-US" altLang="it-IT" sz="1600" dirty="0">
                <a:latin typeface="+mn-lt"/>
              </a:rPr>
              <a:t>. </a:t>
            </a:r>
            <a:endParaRPr lang="it-IT" altLang="it-IT" sz="1600" dirty="0">
              <a:latin typeface="+mn-lt"/>
            </a:endParaRPr>
          </a:p>
        </p:txBody>
      </p:sp>
      <p:sp>
        <p:nvSpPr>
          <p:cNvPr id="7" name="Rectangle 3"/>
          <p:cNvSpPr txBox="1">
            <a:spLocks noChangeArrowheads="1"/>
          </p:cNvSpPr>
          <p:nvPr/>
        </p:nvSpPr>
        <p:spPr bwMode="auto">
          <a:xfrm>
            <a:off x="491006" y="3535340"/>
            <a:ext cx="8726934" cy="6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07975"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1pPr>
            <a:lvl2pPr marL="742950" indent="-28575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2pPr>
            <a:lvl3pPr marL="11430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3pPr>
            <a:lvl4pPr marL="16002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4pPr>
            <a:lvl5pPr marL="20574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9pPr>
          </a:lstStyle>
          <a:p>
            <a:pPr algn="ctr">
              <a:lnSpc>
                <a:spcPct val="101000"/>
              </a:lnSpc>
              <a:defRPr/>
            </a:pPr>
            <a:r>
              <a:rPr lang="it-IT" altLang="it-IT" sz="2800" b="1" dirty="0">
                <a:latin typeface="+mn-lt"/>
              </a:rPr>
              <a:t>Programma </a:t>
            </a:r>
            <a:r>
              <a:rPr lang="it-IT" altLang="it-IT" sz="2800" b="1" dirty="0" smtClean="0">
                <a:latin typeface="+mn-lt"/>
              </a:rPr>
              <a:t>regionale di HTA </a:t>
            </a:r>
            <a:r>
              <a:rPr lang="it-IT" altLang="it-IT" sz="2800" b="1" dirty="0">
                <a:latin typeface="+mn-lt"/>
              </a:rPr>
              <a:t>- DGR 7856/2008</a:t>
            </a:r>
          </a:p>
        </p:txBody>
      </p:sp>
      <p:sp>
        <p:nvSpPr>
          <p:cNvPr id="23560" name="CasellaDiTesto 7"/>
          <p:cNvSpPr txBox="1">
            <a:spLocks noChangeArrowheads="1"/>
          </p:cNvSpPr>
          <p:nvPr/>
        </p:nvSpPr>
        <p:spPr bwMode="auto">
          <a:xfrm>
            <a:off x="128465" y="5918201"/>
            <a:ext cx="6408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dirty="0"/>
              <a:t>Si invita a indirizzare richieste e commenti all’indirizzo: </a:t>
            </a:r>
            <a:r>
              <a:rPr lang="it-IT" altLang="it-IT" sz="1400" dirty="0">
                <a:hlinkClick r:id="rId2"/>
              </a:rPr>
              <a:t>vts-hta@regione.lombardia.it</a:t>
            </a:r>
            <a:r>
              <a:rPr lang="it-IT" altLang="it-IT" sz="1400" dirty="0"/>
              <a:t> </a:t>
            </a:r>
          </a:p>
          <a:p>
            <a:pPr eaLnBrk="1" hangingPunct="1">
              <a:spcBef>
                <a:spcPct val="0"/>
              </a:spcBef>
              <a:buFontTx/>
              <a:buNone/>
            </a:pPr>
            <a:r>
              <a:rPr lang="it-IT" altLang="it-IT" sz="1400" dirty="0"/>
              <a:t>E a registrarsi nel gestionale operativo all’indirizzo: </a:t>
            </a:r>
            <a:r>
              <a:rPr lang="it-IT" altLang="it-IT" sz="1400" dirty="0">
                <a:hlinkClick r:id="rId3"/>
              </a:rPr>
              <a:t>http://vts-hta.asl.pavia.it</a:t>
            </a:r>
            <a:r>
              <a:rPr lang="it-IT" altLang="it-IT" sz="1400" dirty="0"/>
              <a:t> </a:t>
            </a:r>
          </a:p>
        </p:txBody>
      </p:sp>
      <p:pic>
        <p:nvPicPr>
          <p:cNvPr id="11" name="Immagine 3" descr="fascia-inferio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9" name="Rectangle 3"/>
          <p:cNvSpPr txBox="1">
            <a:spLocks noChangeArrowheads="1"/>
          </p:cNvSpPr>
          <p:nvPr/>
        </p:nvSpPr>
        <p:spPr bwMode="auto">
          <a:xfrm>
            <a:off x="488504" y="836712"/>
            <a:ext cx="8726934" cy="6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07975"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1pPr>
            <a:lvl2pPr marL="742950" indent="-28575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2pPr>
            <a:lvl3pPr marL="11430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3pPr>
            <a:lvl4pPr marL="16002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4pPr>
            <a:lvl5pPr marL="20574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9pPr>
          </a:lstStyle>
          <a:p>
            <a:pPr algn="ctr">
              <a:lnSpc>
                <a:spcPct val="101000"/>
              </a:lnSpc>
              <a:defRPr/>
            </a:pPr>
            <a:r>
              <a:rPr lang="it-IT" altLang="it-IT" sz="3200" b="1" dirty="0" smtClean="0">
                <a:solidFill>
                  <a:srgbClr val="C00000"/>
                </a:solidFill>
                <a:latin typeface="+mn-lt"/>
              </a:rPr>
              <a:t>Invecchiamento, Aspettative, Tecnologie</a:t>
            </a:r>
            <a:endParaRPr lang="it-IT" altLang="it-IT" sz="2800" b="1" dirty="0">
              <a:solidFill>
                <a:srgbClr val="C00000"/>
              </a:solidFill>
              <a:latin typeface="+mn-lt"/>
            </a:endParaRPr>
          </a:p>
        </p:txBody>
      </p:sp>
    </p:spTree>
    <p:extLst>
      <p:ext uri="{BB962C8B-B14F-4D97-AF65-F5344CB8AC3E}">
        <p14:creationId xmlns:p14="http://schemas.microsoft.com/office/powerpoint/2010/main" val="2208737216"/>
      </p:ext>
    </p:extLst>
  </p:cSld>
  <p:clrMapOvr>
    <a:masterClrMapping/>
  </p:clrMapOvr>
  <p:transition spd="slow" advTm="9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000672" y="430791"/>
            <a:ext cx="723684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Tx/>
              <a:buNone/>
            </a:pPr>
            <a:r>
              <a:rPr kumimoji="1" lang="it-IT" altLang="it-IT" b="1" dirty="0">
                <a:solidFill>
                  <a:srgbClr val="0000FF"/>
                </a:solidFill>
                <a:latin typeface="Calibri" panose="020F0502020204030204" pitchFamily="34" charset="0"/>
              </a:rPr>
              <a:t>VALUTAZIONI EFFETTUATE O IN CORSO</a:t>
            </a:r>
            <a:endParaRPr kumimoji="1" lang="it-IT" altLang="it-IT" sz="4000" b="1" dirty="0">
              <a:solidFill>
                <a:srgbClr val="0000FF"/>
              </a:solidFill>
              <a:latin typeface="Calibri" panose="020F0502020204030204" pitchFamily="34" charset="0"/>
            </a:endParaRPr>
          </a:p>
        </p:txBody>
      </p:sp>
      <p:sp>
        <p:nvSpPr>
          <p:cNvPr id="7" name="Rectangle 2054"/>
          <p:cNvSpPr>
            <a:spLocks noChangeArrowheads="1"/>
          </p:cNvSpPr>
          <p:nvPr/>
        </p:nvSpPr>
        <p:spPr bwMode="auto">
          <a:xfrm>
            <a:off x="560512" y="1280949"/>
            <a:ext cx="90014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it-IT" altLang="it-IT" sz="2400" dirty="0">
                <a:solidFill>
                  <a:srgbClr val="0000FF"/>
                </a:solidFill>
                <a:latin typeface="Calibri" panose="020F0502020204030204" pitchFamily="34" charset="0"/>
              </a:rPr>
              <a:t>VNS per epilessia resistente</a:t>
            </a:r>
          </a:p>
          <a:p>
            <a:pPr>
              <a:spcBef>
                <a:spcPct val="0"/>
              </a:spcBef>
            </a:pPr>
            <a:r>
              <a:rPr lang="it-IT" altLang="it-IT" sz="2400" dirty="0">
                <a:latin typeface="Calibri" panose="020F0502020204030204" pitchFamily="34" charset="0"/>
              </a:rPr>
              <a:t>LVAD assistenza ventricolare sinistra in attesa trapianto</a:t>
            </a:r>
          </a:p>
          <a:p>
            <a:pPr>
              <a:spcBef>
                <a:spcPct val="0"/>
              </a:spcBef>
            </a:pPr>
            <a:r>
              <a:rPr lang="it-IT" altLang="it-IT" sz="2400" dirty="0">
                <a:latin typeface="Calibri" panose="020F0502020204030204" pitchFamily="34" charset="0"/>
              </a:rPr>
              <a:t>Chirurgia robot-assistita in urologia, ginecologia, cardiochirurgia</a:t>
            </a:r>
          </a:p>
          <a:p>
            <a:pPr>
              <a:spcBef>
                <a:spcPct val="0"/>
              </a:spcBef>
            </a:pPr>
            <a:r>
              <a:rPr lang="it-IT" altLang="it-IT" sz="2400" dirty="0">
                <a:solidFill>
                  <a:srgbClr val="C00000"/>
                </a:solidFill>
                <a:latin typeface="Calibri" panose="020F0502020204030204" pitchFamily="34" charset="0"/>
              </a:rPr>
              <a:t>Mammografia ottica </a:t>
            </a:r>
            <a:r>
              <a:rPr lang="it-IT" altLang="it-IT" sz="2400" dirty="0" err="1">
                <a:solidFill>
                  <a:srgbClr val="C00000"/>
                </a:solidFill>
                <a:latin typeface="Calibri" panose="020F0502020204030204" pitchFamily="34" charset="0"/>
              </a:rPr>
              <a:t>ComfortScan</a:t>
            </a:r>
            <a:endParaRPr lang="it-IT" altLang="it-IT" sz="2400" dirty="0">
              <a:solidFill>
                <a:srgbClr val="C00000"/>
              </a:solidFill>
              <a:latin typeface="Calibri" panose="020F0502020204030204" pitchFamily="34" charset="0"/>
            </a:endParaRPr>
          </a:p>
          <a:p>
            <a:pPr>
              <a:spcBef>
                <a:spcPct val="0"/>
              </a:spcBef>
            </a:pPr>
            <a:r>
              <a:rPr lang="it-IT" altLang="it-IT" sz="2400" dirty="0" smtClean="0">
                <a:solidFill>
                  <a:srgbClr val="0000FF"/>
                </a:solidFill>
                <a:latin typeface="Calibri" panose="020F0502020204030204" pitchFamily="34" charset="0"/>
              </a:rPr>
              <a:t>Stimolazione diaframmatica neuroleso C4</a:t>
            </a:r>
          </a:p>
          <a:p>
            <a:pPr>
              <a:spcBef>
                <a:spcPct val="0"/>
              </a:spcBef>
            </a:pPr>
            <a:r>
              <a:rPr lang="it-IT" altLang="it-IT" sz="2400" dirty="0" err="1" smtClean="0">
                <a:latin typeface="Calibri" panose="020F0502020204030204" pitchFamily="34" charset="0"/>
              </a:rPr>
              <a:t>Fotobalneoterapia</a:t>
            </a:r>
            <a:r>
              <a:rPr lang="it-IT" altLang="it-IT" sz="2400" dirty="0" smtClean="0">
                <a:latin typeface="Calibri" panose="020F0502020204030204" pitchFamily="34" charset="0"/>
              </a:rPr>
              <a:t> TOMESA per psoriasi</a:t>
            </a:r>
          </a:p>
          <a:p>
            <a:pPr>
              <a:spcBef>
                <a:spcPct val="0"/>
              </a:spcBef>
            </a:pPr>
            <a:r>
              <a:rPr lang="it-IT" altLang="it-IT" sz="2400" dirty="0" err="1" smtClean="0">
                <a:latin typeface="Calibri" panose="020F0502020204030204" pitchFamily="34" charset="0"/>
              </a:rPr>
              <a:t>Closure</a:t>
            </a:r>
            <a:r>
              <a:rPr lang="it-IT" altLang="it-IT" sz="2400" dirty="0" smtClean="0">
                <a:latin typeface="Calibri" panose="020F0502020204030204" pitchFamily="34" charset="0"/>
              </a:rPr>
              <a:t> Fast – termoablazione varici arti inferiori</a:t>
            </a:r>
          </a:p>
          <a:p>
            <a:pPr>
              <a:spcBef>
                <a:spcPct val="0"/>
              </a:spcBef>
            </a:pPr>
            <a:r>
              <a:rPr lang="it-IT" altLang="it-IT" sz="2400" dirty="0" err="1" smtClean="0">
                <a:latin typeface="Calibri" panose="020F0502020204030204" pitchFamily="34" charset="0"/>
              </a:rPr>
              <a:t>Oral</a:t>
            </a:r>
            <a:r>
              <a:rPr lang="it-IT" altLang="it-IT" sz="2400" dirty="0" smtClean="0">
                <a:latin typeface="Calibri" panose="020F0502020204030204" pitchFamily="34" charset="0"/>
              </a:rPr>
              <a:t> Impact (rivalutazione 2014)</a:t>
            </a:r>
          </a:p>
          <a:p>
            <a:pPr>
              <a:spcBef>
                <a:spcPct val="0"/>
              </a:spcBef>
            </a:pPr>
            <a:r>
              <a:rPr lang="it-IT" altLang="it-IT" sz="2400" dirty="0" err="1" smtClean="0">
                <a:latin typeface="Calibri" panose="020F0502020204030204" pitchFamily="34" charset="0"/>
              </a:rPr>
              <a:t>Solitaire</a:t>
            </a:r>
            <a:r>
              <a:rPr lang="it-IT" altLang="it-IT" sz="2400" dirty="0" smtClean="0">
                <a:latin typeface="Calibri" panose="020F0502020204030204" pitchFamily="34" charset="0"/>
              </a:rPr>
              <a:t> 2 – disostruzione meccanica ictus tromboembolico</a:t>
            </a:r>
          </a:p>
          <a:p>
            <a:pPr>
              <a:spcBef>
                <a:spcPct val="0"/>
              </a:spcBef>
            </a:pPr>
            <a:r>
              <a:rPr lang="it-IT" altLang="it-IT" sz="2400" dirty="0" smtClean="0">
                <a:latin typeface="Calibri" panose="020F0502020204030204" pitchFamily="34" charset="0"/>
              </a:rPr>
              <a:t>BAROSTIM – (rivalutazione 2014, già RHEOS)</a:t>
            </a:r>
          </a:p>
          <a:p>
            <a:pPr>
              <a:spcBef>
                <a:spcPct val="0"/>
              </a:spcBef>
            </a:pPr>
            <a:r>
              <a:rPr lang="it-IT" altLang="it-IT" sz="2400" dirty="0" smtClean="0">
                <a:latin typeface="Calibri" panose="020F0502020204030204" pitchFamily="34" charset="0"/>
              </a:rPr>
              <a:t>BIS - monitoraggio EEG profondità della anestesia</a:t>
            </a:r>
          </a:p>
          <a:p>
            <a:pPr>
              <a:spcBef>
                <a:spcPct val="0"/>
              </a:spcBef>
            </a:pPr>
            <a:r>
              <a:rPr lang="it-IT" altLang="it-IT" sz="2400" dirty="0" err="1" smtClean="0">
                <a:latin typeface="Calibri" panose="020F0502020204030204" pitchFamily="34" charset="0"/>
              </a:rPr>
              <a:t>MitraClip</a:t>
            </a:r>
            <a:r>
              <a:rPr lang="it-IT" altLang="it-IT" sz="2400" dirty="0" smtClean="0">
                <a:latin typeface="Calibri" panose="020F0502020204030204" pitchFamily="34" charset="0"/>
              </a:rPr>
              <a:t> per insufficienza mitralica</a:t>
            </a:r>
            <a:endParaRPr lang="it-IT" altLang="it-IT" sz="2400" dirty="0">
              <a:latin typeface="Calibri" panose="020F0502020204030204" pitchFamily="34" charset="0"/>
            </a:endParaRPr>
          </a:p>
        </p:txBody>
      </p:sp>
      <p:sp>
        <p:nvSpPr>
          <p:cNvPr id="10244" name="Titolo 1"/>
          <p:cNvSpPr>
            <a:spLocks/>
          </p:cNvSpPr>
          <p:nvPr/>
        </p:nvSpPr>
        <p:spPr bwMode="auto">
          <a:xfrm>
            <a:off x="0" y="456191"/>
            <a:ext cx="2173288" cy="45561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pic>
        <p:nvPicPr>
          <p:cNvPr id="5"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3388001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o 7"/>
          <p:cNvSpPr/>
          <p:nvPr/>
        </p:nvSpPr>
        <p:spPr>
          <a:xfrm rot="5400000">
            <a:off x="6973551" y="3045764"/>
            <a:ext cx="664249"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Appraisal</a:t>
            </a:r>
            <a:endParaRPr lang="it-IT" sz="2400" b="1" kern="0" dirty="0">
              <a:solidFill>
                <a:sysClr val="window" lastClr="FFFFFF"/>
              </a:solidFill>
              <a:latin typeface="Calibri"/>
            </a:endParaRPr>
          </a:p>
        </p:txBody>
      </p:sp>
      <p:sp>
        <p:nvSpPr>
          <p:cNvPr id="9" name="Pentagono 8"/>
          <p:cNvSpPr/>
          <p:nvPr/>
        </p:nvSpPr>
        <p:spPr>
          <a:xfrm rot="5400000">
            <a:off x="6986280" y="2240946"/>
            <a:ext cx="638789" cy="2484027"/>
          </a:xfrm>
          <a:prstGeom prst="homePlate">
            <a:avLst/>
          </a:prstGeom>
          <a:solidFill>
            <a:srgbClr val="CC330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Assessment</a:t>
            </a:r>
            <a:endParaRPr lang="it-IT" sz="2400" b="1" kern="0" dirty="0">
              <a:solidFill>
                <a:sysClr val="window" lastClr="FFFFFF"/>
              </a:solidFill>
              <a:latin typeface="Calibri"/>
            </a:endParaRPr>
          </a:p>
        </p:txBody>
      </p:sp>
      <p:pic>
        <p:nvPicPr>
          <p:cNvPr id="112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4763" y="2339206"/>
            <a:ext cx="1079500"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054"/>
          <p:cNvSpPr>
            <a:spLocks noChangeArrowheads="1"/>
          </p:cNvSpPr>
          <p:nvPr/>
        </p:nvSpPr>
        <p:spPr bwMode="auto">
          <a:xfrm>
            <a:off x="584076" y="1001713"/>
            <a:ext cx="847338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it-IT" altLang="it-IT" sz="2000" dirty="0">
                <a:solidFill>
                  <a:srgbClr val="C00000"/>
                </a:solidFill>
                <a:latin typeface="Calibri" panose="020F0502020204030204" pitchFamily="34" charset="0"/>
              </a:rPr>
              <a:t>Spettroscopia </a:t>
            </a:r>
            <a:r>
              <a:rPr lang="it-IT" altLang="it-IT" sz="2000" dirty="0" err="1">
                <a:solidFill>
                  <a:srgbClr val="C00000"/>
                </a:solidFill>
                <a:latin typeface="Calibri" panose="020F0502020204030204" pitchFamily="34" charset="0"/>
              </a:rPr>
              <a:t>Raman</a:t>
            </a:r>
            <a:r>
              <a:rPr lang="it-IT" altLang="it-IT" sz="2000" dirty="0">
                <a:solidFill>
                  <a:srgbClr val="C00000"/>
                </a:solidFill>
                <a:latin typeface="Calibri" panose="020F0502020204030204" pitchFamily="34" charset="0"/>
              </a:rPr>
              <a:t> per la diagnosi precoce dei tumori della pelle</a:t>
            </a:r>
          </a:p>
          <a:p>
            <a:pPr>
              <a:spcBef>
                <a:spcPct val="0"/>
              </a:spcBef>
            </a:pPr>
            <a:r>
              <a:rPr lang="it-IT" altLang="it-IT" sz="2000" dirty="0">
                <a:solidFill>
                  <a:srgbClr val="C00000"/>
                </a:solidFill>
                <a:latin typeface="Calibri" panose="020F0502020204030204" pitchFamily="34" charset="0"/>
              </a:rPr>
              <a:t>Dispositivo impiantabile LINX </a:t>
            </a:r>
            <a:r>
              <a:rPr lang="it-IT" altLang="it-IT" sz="2000" dirty="0" err="1">
                <a:solidFill>
                  <a:srgbClr val="C00000"/>
                </a:solidFill>
                <a:latin typeface="Calibri" panose="020F0502020204030204" pitchFamily="34" charset="0"/>
              </a:rPr>
              <a:t>Reflux</a:t>
            </a:r>
            <a:r>
              <a:rPr lang="it-IT" altLang="it-IT" sz="2000" dirty="0">
                <a:solidFill>
                  <a:srgbClr val="C00000"/>
                </a:solidFill>
                <a:latin typeface="Calibri" panose="020F0502020204030204" pitchFamily="34" charset="0"/>
              </a:rPr>
              <a:t> Management System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per il trattamento del reflusso gastro-esofageo</a:t>
            </a:r>
          </a:p>
          <a:p>
            <a:pPr>
              <a:spcBef>
                <a:spcPct val="0"/>
              </a:spcBef>
            </a:pPr>
            <a:r>
              <a:rPr lang="it-IT" altLang="it-IT" sz="2000" dirty="0">
                <a:solidFill>
                  <a:srgbClr val="0000FF"/>
                </a:solidFill>
                <a:latin typeface="Calibri" panose="020F0502020204030204" pitchFamily="34" charset="0"/>
              </a:rPr>
              <a:t>Lenti intraoculari accomodative per la cataratta</a:t>
            </a:r>
          </a:p>
          <a:p>
            <a:pPr>
              <a:spcBef>
                <a:spcPct val="0"/>
              </a:spcBef>
            </a:pPr>
            <a:r>
              <a:rPr lang="it-IT" altLang="it-IT" sz="2000" dirty="0">
                <a:solidFill>
                  <a:srgbClr val="C00000"/>
                </a:solidFill>
                <a:latin typeface="Calibri" panose="020F0502020204030204" pitchFamily="34" charset="0"/>
              </a:rPr>
              <a:t>Risonanza magnetica ad alto campo 7 Tesla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per patologie neurodegenerative</a:t>
            </a:r>
          </a:p>
          <a:p>
            <a:pPr>
              <a:spcBef>
                <a:spcPct val="0"/>
              </a:spcBef>
            </a:pPr>
            <a:r>
              <a:rPr lang="it-IT" altLang="it-IT" sz="2000" dirty="0">
                <a:solidFill>
                  <a:srgbClr val="C00000"/>
                </a:solidFill>
                <a:latin typeface="Calibri" panose="020F0502020204030204" pitchFamily="34" charset="0"/>
              </a:rPr>
              <a:t>Guida coronarica wireless </a:t>
            </a:r>
            <a:r>
              <a:rPr lang="it-IT" altLang="it-IT" sz="2000" dirty="0" smtClean="0">
                <a:solidFill>
                  <a:srgbClr val="C00000"/>
                </a:solidFill>
                <a:latin typeface="Calibri" panose="020F0502020204030204" pitchFamily="34" charset="0"/>
              </a:rPr>
              <a:t>per </a:t>
            </a:r>
            <a:r>
              <a:rPr lang="it-IT" altLang="it-IT" sz="2000" dirty="0">
                <a:solidFill>
                  <a:srgbClr val="C00000"/>
                </a:solidFill>
                <a:latin typeface="Calibri" panose="020F0502020204030204" pitchFamily="34" charset="0"/>
              </a:rPr>
              <a:t>misura </a:t>
            </a:r>
            <a:r>
              <a:rPr lang="it-IT" altLang="it-IT" sz="2000" dirty="0" smtClean="0">
                <a:solidFill>
                  <a:srgbClr val="C00000"/>
                </a:solidFill>
                <a:latin typeface="Calibri" panose="020F0502020204030204" pitchFamily="34" charset="0"/>
              </a:rPr>
              <a:t>riserva </a:t>
            </a:r>
            <a:r>
              <a:rPr lang="it-IT" altLang="it-IT" sz="2000" dirty="0">
                <a:solidFill>
                  <a:srgbClr val="C00000"/>
                </a:solidFill>
                <a:latin typeface="Calibri" panose="020F0502020204030204" pitchFamily="34" charset="0"/>
              </a:rPr>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frazionale di flusso </a:t>
            </a:r>
            <a:r>
              <a:rPr lang="it-IT" altLang="it-IT" sz="2000" dirty="0" smtClean="0">
                <a:solidFill>
                  <a:srgbClr val="C00000"/>
                </a:solidFill>
                <a:latin typeface="Calibri" panose="020F0502020204030204" pitchFamily="34" charset="0"/>
              </a:rPr>
              <a:t>nella stenosi </a:t>
            </a:r>
            <a:r>
              <a:rPr lang="it-IT" altLang="it-IT" sz="2000" dirty="0">
                <a:solidFill>
                  <a:srgbClr val="C00000"/>
                </a:solidFill>
                <a:latin typeface="Calibri" panose="020F0502020204030204" pitchFamily="34" charset="0"/>
              </a:rPr>
              <a:t>coronarica </a:t>
            </a:r>
          </a:p>
          <a:p>
            <a:pPr>
              <a:spcBef>
                <a:spcPct val="0"/>
              </a:spcBef>
            </a:pPr>
            <a:r>
              <a:rPr lang="it-IT" altLang="it-IT" sz="2000" dirty="0">
                <a:solidFill>
                  <a:srgbClr val="C00000"/>
                </a:solidFill>
                <a:latin typeface="Calibri" panose="020F0502020204030204" pitchFamily="34" charset="0"/>
              </a:rPr>
              <a:t>Tomografia a coerenza ottica (OCT) per lo studio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della microstruttura placche aterosclerotiche</a:t>
            </a:r>
          </a:p>
          <a:p>
            <a:pPr>
              <a:spcBef>
                <a:spcPct val="0"/>
              </a:spcBef>
            </a:pPr>
            <a:r>
              <a:rPr lang="it-IT" altLang="it-IT" sz="2000" dirty="0" err="1">
                <a:solidFill>
                  <a:srgbClr val="0000FF"/>
                </a:solidFill>
                <a:latin typeface="Calibri" panose="020F0502020204030204" pitchFamily="34" charset="0"/>
              </a:rPr>
              <a:t>Endomicroscopia</a:t>
            </a:r>
            <a:r>
              <a:rPr lang="it-IT" altLang="it-IT" sz="2000" dirty="0">
                <a:solidFill>
                  <a:srgbClr val="0000FF"/>
                </a:solidFill>
                <a:latin typeface="Calibri" panose="020F0502020204030204" pitchFamily="34" charset="0"/>
              </a:rPr>
              <a:t> laser in urologia</a:t>
            </a:r>
          </a:p>
          <a:p>
            <a:pPr>
              <a:spcBef>
                <a:spcPct val="0"/>
              </a:spcBef>
            </a:pPr>
            <a:r>
              <a:rPr lang="it-IT" altLang="it-IT" sz="2000" dirty="0">
                <a:solidFill>
                  <a:srgbClr val="C00000"/>
                </a:solidFill>
                <a:latin typeface="Calibri" panose="020F0502020204030204" pitchFamily="34" charset="0"/>
              </a:rPr>
              <a:t>Onde d'urto in </a:t>
            </a:r>
            <a:r>
              <a:rPr lang="it-IT" altLang="it-IT" sz="2000" dirty="0" err="1">
                <a:solidFill>
                  <a:srgbClr val="C00000"/>
                </a:solidFill>
                <a:latin typeface="Calibri" panose="020F0502020204030204" pitchFamily="34" charset="0"/>
              </a:rPr>
              <a:t>vulnologia</a:t>
            </a:r>
            <a:endParaRPr lang="it-IT" altLang="it-IT" sz="2000" dirty="0">
              <a:solidFill>
                <a:srgbClr val="C00000"/>
              </a:solidFill>
              <a:latin typeface="Calibri" panose="020F0502020204030204" pitchFamily="34" charset="0"/>
            </a:endParaRPr>
          </a:p>
        </p:txBody>
      </p:sp>
      <p:pic>
        <p:nvPicPr>
          <p:cNvPr id="1127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075" y="3998144"/>
            <a:ext cx="747713" cy="76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a:spLocks noChangeArrowheads="1"/>
          </p:cNvSpPr>
          <p:nvPr/>
        </p:nvSpPr>
        <p:spPr bwMode="auto">
          <a:xfrm>
            <a:off x="632520" y="4625975"/>
            <a:ext cx="667315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dirty="0" err="1">
                <a:latin typeface="Calibri" panose="020F0502020204030204" pitchFamily="34" charset="0"/>
              </a:rPr>
              <a:t>EndoBarrier</a:t>
            </a:r>
            <a:r>
              <a:rPr lang="it-IT" altLang="it-IT" sz="2000" dirty="0">
                <a:latin typeface="Calibri" panose="020F0502020204030204" pitchFamily="34" charset="0"/>
              </a:rPr>
              <a:t> per obesità, diabete tipo II resistenti</a:t>
            </a:r>
          </a:p>
          <a:p>
            <a:pPr eaLnBrk="1" hangingPunct="1">
              <a:spcBef>
                <a:spcPct val="0"/>
              </a:spcBef>
            </a:pPr>
            <a:r>
              <a:rPr lang="it-IT" altLang="it-IT" sz="2000" dirty="0">
                <a:latin typeface="Calibri" panose="020F0502020204030204" pitchFamily="34" charset="0"/>
              </a:rPr>
              <a:t>Genomica predittiva recidiva neoplasia mammaria</a:t>
            </a:r>
          </a:p>
          <a:p>
            <a:pPr eaLnBrk="1" hangingPunct="1">
              <a:spcBef>
                <a:spcPct val="0"/>
              </a:spcBef>
            </a:pPr>
            <a:r>
              <a:rPr lang="it-IT" altLang="it-IT" sz="2000" dirty="0">
                <a:latin typeface="Calibri" panose="020F0502020204030204" pitchFamily="34" charset="0"/>
              </a:rPr>
              <a:t>Farmaci per carcinoma renale</a:t>
            </a:r>
          </a:p>
          <a:p>
            <a:pPr eaLnBrk="1" hangingPunct="1">
              <a:spcBef>
                <a:spcPct val="0"/>
              </a:spcBef>
            </a:pPr>
            <a:r>
              <a:rPr lang="it-IT" altLang="it-IT" sz="2000" dirty="0" err="1">
                <a:latin typeface="Calibri" panose="020F0502020204030204" pitchFamily="34" charset="0"/>
              </a:rPr>
              <a:t>Denervazione</a:t>
            </a:r>
            <a:r>
              <a:rPr lang="it-IT" altLang="it-IT" sz="2000" dirty="0">
                <a:latin typeface="Calibri" panose="020F0502020204030204" pitchFamily="34" charset="0"/>
              </a:rPr>
              <a:t> renale RF per ipertensione resistente</a:t>
            </a:r>
          </a:p>
        </p:txBody>
      </p:sp>
      <p:pic>
        <p:nvPicPr>
          <p:cNvPr id="1127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2388" y="3093269"/>
            <a:ext cx="104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3" name="Rectangle 6"/>
          <p:cNvSpPr>
            <a:spLocks noChangeArrowheads="1"/>
          </p:cNvSpPr>
          <p:nvPr/>
        </p:nvSpPr>
        <p:spPr bwMode="auto">
          <a:xfrm>
            <a:off x="2360712" y="476151"/>
            <a:ext cx="6886036" cy="51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Tx/>
              <a:buNone/>
            </a:pPr>
            <a:r>
              <a:rPr kumimoji="1" lang="it-IT" altLang="it-IT" sz="2800" b="1" dirty="0">
                <a:solidFill>
                  <a:srgbClr val="0000FF"/>
                </a:solidFill>
                <a:latin typeface="Calibri" panose="020F0502020204030204" pitchFamily="34" charset="0"/>
              </a:rPr>
              <a:t>VALUTAZIONI </a:t>
            </a:r>
            <a:r>
              <a:rPr kumimoji="1" lang="it-IT" altLang="it-IT" sz="2800" b="1" dirty="0" smtClean="0">
                <a:solidFill>
                  <a:srgbClr val="0000FF"/>
                </a:solidFill>
                <a:latin typeface="Calibri" panose="020F0502020204030204" pitchFamily="34" charset="0"/>
              </a:rPr>
              <a:t>con </a:t>
            </a:r>
            <a:r>
              <a:rPr kumimoji="1" lang="it-IT" altLang="it-IT" sz="2800" b="1" dirty="0" err="1" smtClean="0">
                <a:solidFill>
                  <a:srgbClr val="0000FF"/>
                </a:solidFill>
                <a:latin typeface="Calibri" panose="020F0502020204030204" pitchFamily="34" charset="0"/>
              </a:rPr>
              <a:t>Age.Na.S</a:t>
            </a:r>
            <a:r>
              <a:rPr kumimoji="1" lang="it-IT" altLang="it-IT" sz="2800" b="1" dirty="0" smtClean="0">
                <a:solidFill>
                  <a:srgbClr val="0000FF"/>
                </a:solidFill>
                <a:latin typeface="Calibri" panose="020F0502020204030204" pitchFamily="34" charset="0"/>
              </a:rPr>
              <a:t>., </a:t>
            </a:r>
            <a:r>
              <a:rPr kumimoji="1" lang="it-IT" altLang="it-IT" sz="2800" b="1" dirty="0" err="1" smtClean="0">
                <a:solidFill>
                  <a:srgbClr val="0000FF"/>
                </a:solidFill>
                <a:latin typeface="Calibri" panose="020F0502020204030204" pitchFamily="34" charset="0"/>
              </a:rPr>
              <a:t>EUnetHTA</a:t>
            </a:r>
            <a:endParaRPr kumimoji="1" lang="it-IT" altLang="it-IT" sz="4000" dirty="0">
              <a:solidFill>
                <a:srgbClr val="0000FF"/>
              </a:solidFill>
              <a:latin typeface="Calibri" panose="020F0502020204030204" pitchFamily="34" charset="0"/>
            </a:endParaRPr>
          </a:p>
        </p:txBody>
      </p:sp>
      <p:sp>
        <p:nvSpPr>
          <p:cNvPr id="15" name="Pentagono 6"/>
          <p:cNvSpPr/>
          <p:nvPr/>
        </p:nvSpPr>
        <p:spPr>
          <a:xfrm rot="5400000">
            <a:off x="6986144" y="1439711"/>
            <a:ext cx="639061"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dirty="0">
                <a:solidFill>
                  <a:sysClr val="window" lastClr="FFFFFF"/>
                </a:solidFill>
                <a:latin typeface="Calibri"/>
              </a:rPr>
              <a:t>Priorità</a:t>
            </a:r>
          </a:p>
        </p:txBody>
      </p:sp>
      <p:sp>
        <p:nvSpPr>
          <p:cNvPr id="11275" name="Titolo 1"/>
          <p:cNvSpPr>
            <a:spLocks/>
          </p:cNvSpPr>
          <p:nvPr/>
        </p:nvSpPr>
        <p:spPr bwMode="auto">
          <a:xfrm>
            <a:off x="0" y="448209"/>
            <a:ext cx="2173288" cy="45561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pic>
        <p:nvPicPr>
          <p:cNvPr id="13" name="Immagine 3" descr="fascia-inferio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273905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500"/>
                                        <p:tgtEl>
                                          <p:spTgt spid="1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fade">
                                      <p:cBhvr>
                                        <p:cTn id="57" dur="500"/>
                                        <p:tgtEl>
                                          <p:spTgt spid="1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fade">
                                      <p:cBhvr>
                                        <p:cTn id="6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8675" y="1160463"/>
            <a:ext cx="6151563" cy="4325937"/>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cxnSp>
        <p:nvCxnSpPr>
          <p:cNvPr id="45" name="Connettore 1 44"/>
          <p:cNvCxnSpPr>
            <a:stCxn id="18438" idx="1"/>
            <a:endCxn id="18437" idx="2"/>
          </p:cNvCxnSpPr>
          <p:nvPr/>
        </p:nvCxnSpPr>
        <p:spPr>
          <a:xfrm flipH="1" flipV="1">
            <a:off x="1827213" y="3219450"/>
            <a:ext cx="203200" cy="18510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436" name="Titolo 1"/>
          <p:cNvSpPr>
            <a:spLocks noGrp="1"/>
          </p:cNvSpPr>
          <p:nvPr>
            <p:ph type="title" idx="4294967295"/>
          </p:nvPr>
        </p:nvSpPr>
        <p:spPr>
          <a:xfrm>
            <a:off x="545108" y="2173288"/>
            <a:ext cx="2679700" cy="561975"/>
          </a:xfrm>
        </p:spPr>
        <p:txBody>
          <a:bodyPr/>
          <a:lstStyle/>
          <a:p>
            <a:pPr eaLnBrk="1" hangingPunct="1"/>
            <a:r>
              <a:rPr lang="it-IT" altLang="it-IT" sz="2400" b="1" dirty="0" smtClean="0">
                <a:solidFill>
                  <a:srgbClr val="0000FF"/>
                </a:solidFill>
              </a:rPr>
              <a:t>Fonti informative</a:t>
            </a:r>
          </a:p>
        </p:txBody>
      </p:sp>
      <p:sp>
        <p:nvSpPr>
          <p:cNvPr id="18437" name="CasellaDiTesto 3"/>
          <p:cNvSpPr txBox="1">
            <a:spLocks noChangeArrowheads="1"/>
          </p:cNvSpPr>
          <p:nvPr/>
        </p:nvSpPr>
        <p:spPr bwMode="auto">
          <a:xfrm>
            <a:off x="622300" y="2757488"/>
            <a:ext cx="2411413" cy="461962"/>
          </a:xfrm>
          <a:prstGeom prst="rect">
            <a:avLst/>
          </a:prstGeom>
          <a:noFill/>
          <a:ln w="38100">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SDO 2009-2012</a:t>
            </a:r>
          </a:p>
        </p:txBody>
      </p:sp>
      <p:sp>
        <p:nvSpPr>
          <p:cNvPr id="18438" name="CasellaDiTesto 5"/>
          <p:cNvSpPr txBox="1">
            <a:spLocks noChangeArrowheads="1"/>
          </p:cNvSpPr>
          <p:nvPr/>
        </p:nvSpPr>
        <p:spPr bwMode="auto">
          <a:xfrm>
            <a:off x="2030413" y="4654550"/>
            <a:ext cx="2012950" cy="830263"/>
          </a:xfrm>
          <a:prstGeom prst="rect">
            <a:avLst/>
          </a:prstGeom>
          <a:solidFill>
            <a:schemeClr val="bg1"/>
          </a:solidFill>
          <a:ln w="38100">
            <a:solidFill>
              <a:srgbClr val="0033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Prescrizioni </a:t>
            </a:r>
            <a:br>
              <a:rPr lang="it-IT" altLang="it-IT" sz="2400" b="1">
                <a:solidFill>
                  <a:srgbClr val="003300"/>
                </a:solidFill>
              </a:rPr>
            </a:br>
            <a:r>
              <a:rPr lang="it-IT" altLang="it-IT" sz="2400" b="1">
                <a:solidFill>
                  <a:srgbClr val="003300"/>
                </a:solidFill>
              </a:rPr>
              <a:t>farmaci</a:t>
            </a:r>
          </a:p>
        </p:txBody>
      </p:sp>
      <p:sp>
        <p:nvSpPr>
          <p:cNvPr id="18439" name="CasellaDiTesto 6"/>
          <p:cNvSpPr txBox="1">
            <a:spLocks noChangeArrowheads="1"/>
          </p:cNvSpPr>
          <p:nvPr/>
        </p:nvSpPr>
        <p:spPr bwMode="auto">
          <a:xfrm>
            <a:off x="1368425" y="3565525"/>
            <a:ext cx="2835275" cy="830263"/>
          </a:xfrm>
          <a:prstGeom prst="rect">
            <a:avLst/>
          </a:prstGeom>
          <a:solidFill>
            <a:schemeClr val="bg1"/>
          </a:solidFill>
          <a:ln w="38100">
            <a:solidFill>
              <a:srgbClr val="0033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Anagrafe assistiti </a:t>
            </a:r>
            <a:br>
              <a:rPr lang="it-IT" altLang="it-IT" sz="2400" b="1">
                <a:solidFill>
                  <a:srgbClr val="003300"/>
                </a:solidFill>
              </a:rPr>
            </a:br>
            <a:r>
              <a:rPr lang="it-IT" altLang="it-IT" sz="2400" b="1">
                <a:solidFill>
                  <a:srgbClr val="003300"/>
                </a:solidFill>
              </a:rPr>
              <a:t>2009-2012</a:t>
            </a:r>
          </a:p>
        </p:txBody>
      </p:sp>
      <p:sp>
        <p:nvSpPr>
          <p:cNvPr id="18440" name="CasellaDiTesto 7"/>
          <p:cNvSpPr txBox="1">
            <a:spLocks noChangeArrowheads="1"/>
          </p:cNvSpPr>
          <p:nvPr/>
        </p:nvSpPr>
        <p:spPr bwMode="auto">
          <a:xfrm>
            <a:off x="622300" y="4686300"/>
            <a:ext cx="1228725" cy="830263"/>
          </a:xfrm>
          <a:prstGeom prst="rect">
            <a:avLst/>
          </a:prstGeom>
          <a:noFill/>
          <a:ln w="38100">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File </a:t>
            </a:r>
            <a:br>
              <a:rPr lang="it-IT" altLang="it-IT" sz="2400" b="1">
                <a:solidFill>
                  <a:srgbClr val="003300"/>
                </a:solidFill>
              </a:rPr>
            </a:br>
            <a:r>
              <a:rPr lang="it-IT" altLang="it-IT" sz="2400" b="1">
                <a:solidFill>
                  <a:srgbClr val="003300"/>
                </a:solidFill>
              </a:rPr>
              <a:t>Protesi</a:t>
            </a:r>
          </a:p>
        </p:txBody>
      </p:sp>
      <p:cxnSp>
        <p:nvCxnSpPr>
          <p:cNvPr id="27" name="Connettore 1 26"/>
          <p:cNvCxnSpPr>
            <a:stCxn id="18437" idx="2"/>
            <a:endCxn id="18439" idx="0"/>
          </p:cNvCxnSpPr>
          <p:nvPr/>
        </p:nvCxnSpPr>
        <p:spPr>
          <a:xfrm>
            <a:off x="1827213" y="3219450"/>
            <a:ext cx="958850" cy="3460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1012825" y="3209925"/>
            <a:ext cx="0" cy="14763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CasellaDiTesto 2"/>
          <p:cNvSpPr txBox="1">
            <a:spLocks noChangeArrowheads="1"/>
          </p:cNvSpPr>
          <p:nvPr/>
        </p:nvSpPr>
        <p:spPr bwMode="auto">
          <a:xfrm>
            <a:off x="3440832" y="1268760"/>
            <a:ext cx="195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it-IT" altLang="it-IT" sz="2400" b="1">
                <a:solidFill>
                  <a:srgbClr val="0000FF"/>
                </a:solidFill>
                <a:latin typeface="Calibri"/>
              </a:rPr>
              <a:t>CASISTICA</a:t>
            </a:r>
            <a:endParaRPr lang="it-IT" altLang="it-IT" sz="3600" b="1">
              <a:solidFill>
                <a:srgbClr val="0000FF"/>
              </a:solidFill>
              <a:latin typeface="Calibri"/>
            </a:endParaRPr>
          </a:p>
        </p:txBody>
      </p:sp>
      <p:sp>
        <p:nvSpPr>
          <p:cNvPr id="20" name="Rectangle 2"/>
          <p:cNvSpPr txBox="1">
            <a:spLocks/>
          </p:cNvSpPr>
          <p:nvPr/>
        </p:nvSpPr>
        <p:spPr bwMode="auto">
          <a:xfrm>
            <a:off x="-15552" y="689099"/>
            <a:ext cx="2746375" cy="392113"/>
          </a:xfrm>
          <a:prstGeom prst="rect">
            <a:avLst/>
          </a:prstGeom>
          <a:noFill/>
          <a:ln w="38100">
            <a:noFill/>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it-IT" sz="1600" kern="0">
                <a:solidFill>
                  <a:prstClr val="black"/>
                </a:solidFill>
              </a:rPr>
              <a:t>DGR VIII/7612 -11 luglio 2008</a:t>
            </a:r>
            <a:endParaRPr lang="it-IT" sz="1600" kern="0" dirty="0">
              <a:solidFill>
                <a:prstClr val="black"/>
              </a:solidFill>
            </a:endParaRPr>
          </a:p>
        </p:txBody>
      </p:sp>
      <p:sp>
        <p:nvSpPr>
          <p:cNvPr id="18445" name="Rectangle 3"/>
          <p:cNvSpPr txBox="1">
            <a:spLocks/>
          </p:cNvSpPr>
          <p:nvPr/>
        </p:nvSpPr>
        <p:spPr bwMode="auto">
          <a:xfrm>
            <a:off x="66676" y="1003424"/>
            <a:ext cx="2592289" cy="98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400" dirty="0" smtClean="0">
                <a:solidFill>
                  <a:prstClr val="black"/>
                </a:solidFill>
              </a:rPr>
              <a:t>“</a:t>
            </a:r>
            <a:r>
              <a:rPr lang="it-IT" altLang="it-IT" sz="1400" u="sng" dirty="0">
                <a:solidFill>
                  <a:prstClr val="black"/>
                </a:solidFill>
              </a:rPr>
              <a:t>diagnosi principale</a:t>
            </a:r>
            <a:r>
              <a:rPr lang="it-IT" altLang="it-IT" sz="1400" dirty="0">
                <a:solidFill>
                  <a:prstClr val="black"/>
                </a:solidFill>
              </a:rPr>
              <a:t>: patologia valvolare, </a:t>
            </a:r>
            <a:r>
              <a:rPr lang="it-IT" altLang="it-IT" sz="1400" u="sng" dirty="0">
                <a:solidFill>
                  <a:prstClr val="black"/>
                </a:solidFill>
              </a:rPr>
              <a:t>procedura</a:t>
            </a:r>
            <a:r>
              <a:rPr lang="it-IT" altLang="it-IT" sz="1400" dirty="0">
                <a:solidFill>
                  <a:prstClr val="black"/>
                </a:solidFill>
              </a:rPr>
              <a:t>: valvuloplastica percutanea;</a:t>
            </a:r>
            <a:br>
              <a:rPr lang="it-IT" altLang="it-IT" sz="1400" dirty="0">
                <a:solidFill>
                  <a:prstClr val="black"/>
                </a:solidFill>
              </a:rPr>
            </a:br>
            <a:r>
              <a:rPr lang="it-IT" altLang="it-IT" sz="1400" dirty="0">
                <a:solidFill>
                  <a:prstClr val="black"/>
                </a:solidFill>
              </a:rPr>
              <a:t>”</a:t>
            </a:r>
            <a:r>
              <a:rPr lang="it-IT" altLang="it-IT" sz="1400" u="sng" dirty="0">
                <a:solidFill>
                  <a:prstClr val="black"/>
                </a:solidFill>
              </a:rPr>
              <a:t>flusso </a:t>
            </a:r>
            <a:r>
              <a:rPr lang="it-IT" altLang="it-IT" sz="1400" u="sng" dirty="0" err="1">
                <a:solidFill>
                  <a:prstClr val="black"/>
                </a:solidFill>
              </a:rPr>
              <a:t>endoprotesi</a:t>
            </a:r>
            <a:r>
              <a:rPr lang="it-IT" altLang="it-IT" sz="1200" dirty="0">
                <a:solidFill>
                  <a:prstClr val="black"/>
                </a:solidFill>
              </a:rPr>
              <a:t>” </a:t>
            </a:r>
          </a:p>
        </p:txBody>
      </p:sp>
      <p:pic>
        <p:nvPicPr>
          <p:cNvPr id="614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5" y="5645150"/>
            <a:ext cx="5854700" cy="12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3"/>
          <p:cNvSpPr txBox="1">
            <a:spLocks/>
          </p:cNvSpPr>
          <p:nvPr/>
        </p:nvSpPr>
        <p:spPr bwMode="auto">
          <a:xfrm>
            <a:off x="6608763" y="3068638"/>
            <a:ext cx="26019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600">
                <a:solidFill>
                  <a:prstClr val="black"/>
                </a:solidFill>
              </a:rPr>
              <a:t>Comorbidità (10 anni)</a:t>
            </a:r>
          </a:p>
          <a:p>
            <a:pPr>
              <a:buFontTx/>
              <a:buNone/>
            </a:pPr>
            <a:r>
              <a:rPr lang="it-IT" altLang="it-IT" sz="1600">
                <a:solidFill>
                  <a:prstClr val="black"/>
                </a:solidFill>
              </a:rPr>
              <a:t>Eziologia</a:t>
            </a:r>
          </a:p>
          <a:p>
            <a:pPr>
              <a:buFontTx/>
              <a:buNone/>
            </a:pPr>
            <a:r>
              <a:rPr lang="it-IT" altLang="it-IT" sz="1600">
                <a:solidFill>
                  <a:prstClr val="black"/>
                </a:solidFill>
              </a:rPr>
              <a:t>Età</a:t>
            </a:r>
          </a:p>
          <a:p>
            <a:pPr>
              <a:buFontTx/>
              <a:buNone/>
            </a:pPr>
            <a:r>
              <a:rPr lang="it-IT" altLang="it-IT" sz="1600">
                <a:solidFill>
                  <a:prstClr val="black"/>
                </a:solidFill>
              </a:rPr>
              <a:t>Sesso</a:t>
            </a:r>
          </a:p>
          <a:p>
            <a:pPr>
              <a:buFontTx/>
              <a:buNone/>
            </a:pPr>
            <a:r>
              <a:rPr lang="it-IT" altLang="it-IT" sz="1600">
                <a:solidFill>
                  <a:prstClr val="black"/>
                </a:solidFill>
              </a:rPr>
              <a:t>Mortalità intraospedaliera</a:t>
            </a:r>
          </a:p>
          <a:p>
            <a:pPr>
              <a:buFontTx/>
              <a:buNone/>
            </a:pPr>
            <a:r>
              <a:rPr lang="it-IT" altLang="it-IT" sz="1600">
                <a:solidFill>
                  <a:prstClr val="black"/>
                </a:solidFill>
              </a:rPr>
              <a:t>Mortalità a distanza</a:t>
            </a:r>
            <a:br>
              <a:rPr lang="it-IT" altLang="it-IT" sz="1600">
                <a:solidFill>
                  <a:prstClr val="black"/>
                </a:solidFill>
              </a:rPr>
            </a:br>
            <a:r>
              <a:rPr lang="it-IT" altLang="it-IT" sz="1600">
                <a:solidFill>
                  <a:prstClr val="black"/>
                </a:solidFill>
              </a:rPr>
              <a:t>Confronto con registro UK</a:t>
            </a:r>
          </a:p>
          <a:p>
            <a:pPr>
              <a:buFontTx/>
              <a:buNone/>
            </a:pPr>
            <a:r>
              <a:rPr lang="it-IT" altLang="it-IT" sz="1600">
                <a:solidFill>
                  <a:prstClr val="black"/>
                </a:solidFill>
              </a:rPr>
              <a:t>Costo-efficacia</a:t>
            </a:r>
            <a:endParaRPr lang="it-IT" altLang="it-IT" sz="1400">
              <a:solidFill>
                <a:prstClr val="black"/>
              </a:solidFill>
            </a:endParaRPr>
          </a:p>
        </p:txBody>
      </p:sp>
      <p:sp>
        <p:nvSpPr>
          <p:cNvPr id="26" name="Rectangle 17"/>
          <p:cNvSpPr/>
          <p:nvPr/>
        </p:nvSpPr>
        <p:spPr>
          <a:xfrm>
            <a:off x="2792760" y="627409"/>
            <a:ext cx="7113240" cy="453803"/>
          </a:xfrm>
          <a:prstGeom prst="rect">
            <a:avLst/>
          </a:prstGeom>
          <a:solidFill>
            <a:srgbClr val="CC3300"/>
          </a:solidFill>
          <a:ln w="25400" cap="flat" cmpd="sng" algn="ctr">
            <a:solidFill>
              <a:srgbClr val="000000"/>
            </a:solidFill>
            <a:prstDash val="solid"/>
          </a:ln>
          <a:effectLst/>
        </p:spPr>
        <p:txBody>
          <a:bodyPr anchor="ctr"/>
          <a:lstStyle/>
          <a:p>
            <a:pPr algn="ctr" fontAlgn="auto">
              <a:spcBef>
                <a:spcPts val="0"/>
              </a:spcBef>
              <a:spcAft>
                <a:spcPts val="0"/>
              </a:spcAft>
              <a:defRPr/>
            </a:pPr>
            <a:r>
              <a:rPr lang="it-IT" sz="1600" b="1" kern="0">
                <a:solidFill>
                  <a:srgbClr val="FFFFFF"/>
                </a:solidFill>
                <a:latin typeface="Arial"/>
                <a:cs typeface="Arial" charset="0"/>
              </a:rPr>
              <a:t>Analisi retrospettiva dell’archivio sanitario amministrativo regionale</a:t>
            </a:r>
          </a:p>
        </p:txBody>
      </p:sp>
      <p:sp>
        <p:nvSpPr>
          <p:cNvPr id="21" name="Titolo 1"/>
          <p:cNvSpPr>
            <a:spLocks/>
          </p:cNvSpPr>
          <p:nvPr/>
        </p:nvSpPr>
        <p:spPr bwMode="auto">
          <a:xfrm>
            <a:off x="-24060" y="-55044"/>
            <a:ext cx="5921375" cy="60853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smtClean="0">
                <a:solidFill>
                  <a:srgbClr val="0000FF"/>
                </a:solidFill>
                <a:latin typeface="Calibri" panose="020F0502020204030204" pitchFamily="34" charset="0"/>
              </a:rPr>
              <a:t>TAVI - </a:t>
            </a:r>
            <a:r>
              <a:rPr lang="it-IT" altLang="it-IT" sz="2400" b="1" dirty="0">
                <a:solidFill>
                  <a:srgbClr val="0000FF"/>
                </a:solidFill>
                <a:latin typeface="Calibri" panose="020F0502020204030204" pitchFamily="34" charset="0"/>
              </a:rPr>
              <a:t>GIUDIZIO DI APPROPRIATEZZA D’USO</a:t>
            </a:r>
          </a:p>
        </p:txBody>
      </p:sp>
    </p:spTree>
    <p:extLst>
      <p:ext uri="{BB962C8B-B14F-4D97-AF65-F5344CB8AC3E}">
        <p14:creationId xmlns:p14="http://schemas.microsoft.com/office/powerpoint/2010/main" val="411771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eta gt 80 e combinedscore le 1 _s"/>
          <p:cNvPicPr>
            <a:picLocks noChangeAspect="1" noChangeArrowheads="1"/>
          </p:cNvPicPr>
          <p:nvPr/>
        </p:nvPicPr>
        <p:blipFill>
          <a:blip r:embed="rId2">
            <a:extLst>
              <a:ext uri="{28A0092B-C50C-407E-A947-70E740481C1C}">
                <a14:useLocalDpi xmlns:a14="http://schemas.microsoft.com/office/drawing/2010/main" val="0"/>
              </a:ext>
            </a:extLst>
          </a:blip>
          <a:srcRect b="8340"/>
          <a:stretch>
            <a:fillRect/>
          </a:stretch>
        </p:blipFill>
        <p:spPr bwMode="auto">
          <a:xfrm>
            <a:off x="4886325" y="955675"/>
            <a:ext cx="4638675"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ta le 80 e combinedscore le 1 _s"/>
          <p:cNvPicPr>
            <a:picLocks noChangeAspect="1" noChangeArrowheads="1"/>
          </p:cNvPicPr>
          <p:nvPr/>
        </p:nvPicPr>
        <p:blipFill>
          <a:blip r:embed="rId3">
            <a:extLst>
              <a:ext uri="{28A0092B-C50C-407E-A947-70E740481C1C}">
                <a14:useLocalDpi xmlns:a14="http://schemas.microsoft.com/office/drawing/2010/main" val="0"/>
              </a:ext>
            </a:extLst>
          </a:blip>
          <a:srcRect b="8942"/>
          <a:stretch>
            <a:fillRect/>
          </a:stretch>
        </p:blipFill>
        <p:spPr bwMode="auto">
          <a:xfrm>
            <a:off x="400050" y="987425"/>
            <a:ext cx="465931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49149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Text Box 11"/>
          <p:cNvSpPr txBox="1">
            <a:spLocks noChangeArrowheads="1"/>
          </p:cNvSpPr>
          <p:nvPr/>
        </p:nvSpPr>
        <p:spPr bwMode="auto">
          <a:xfrm>
            <a:off x="2263775" y="5451475"/>
            <a:ext cx="5818188" cy="4000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70C0"/>
                </a:solidFill>
              </a:rPr>
              <a:t>Solo farmaci per lo scompenso</a:t>
            </a:r>
          </a:p>
        </p:txBody>
      </p:sp>
      <p:sp>
        <p:nvSpPr>
          <p:cNvPr id="19462" name="Text Box 12"/>
          <p:cNvSpPr txBox="1">
            <a:spLocks noChangeArrowheads="1"/>
          </p:cNvSpPr>
          <p:nvPr/>
        </p:nvSpPr>
        <p:spPr bwMode="auto">
          <a:xfrm>
            <a:off x="2278063" y="4964113"/>
            <a:ext cx="5799137" cy="4000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B050"/>
                </a:solidFill>
              </a:rPr>
              <a:t>TAVI (cardiologia interventistica)</a:t>
            </a:r>
          </a:p>
        </p:txBody>
      </p:sp>
      <p:pic>
        <p:nvPicPr>
          <p:cNvPr id="194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05000"/>
            <a:ext cx="923925" cy="21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4" name="Text Box 10"/>
          <p:cNvSpPr txBox="1">
            <a:spLocks noChangeArrowheads="1"/>
          </p:cNvSpPr>
          <p:nvPr/>
        </p:nvSpPr>
        <p:spPr bwMode="auto">
          <a:xfrm>
            <a:off x="2295525" y="4484688"/>
            <a:ext cx="5776913" cy="4000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FF0000"/>
                </a:solidFill>
              </a:rPr>
              <a:t>Intervento cardiochirurgico a cuore aperto</a:t>
            </a:r>
          </a:p>
        </p:txBody>
      </p:sp>
      <p:sp>
        <p:nvSpPr>
          <p:cNvPr id="19" name="Rectangle 17"/>
          <p:cNvSpPr/>
          <p:nvPr/>
        </p:nvSpPr>
        <p:spPr>
          <a:xfrm>
            <a:off x="344488" y="0"/>
            <a:ext cx="7391400" cy="468313"/>
          </a:xfrm>
          <a:prstGeom prst="rect">
            <a:avLst/>
          </a:prstGeom>
          <a:solidFill>
            <a:srgbClr val="CC3300"/>
          </a:solidFill>
          <a:ln w="25400" cap="flat" cmpd="sng" algn="ctr">
            <a:solidFill>
              <a:srgbClr val="000000"/>
            </a:solidFill>
            <a:prstDash val="solid"/>
          </a:ln>
          <a:effectLst/>
        </p:spPr>
        <p:txBody>
          <a:bodyPr anchor="ctr"/>
          <a:lstStyle/>
          <a:p>
            <a:pPr algn="ctr" fontAlgn="auto">
              <a:spcBef>
                <a:spcPts val="0"/>
              </a:spcBef>
              <a:spcAft>
                <a:spcPts val="0"/>
              </a:spcAft>
              <a:defRPr/>
            </a:pPr>
            <a:r>
              <a:rPr lang="it-IT" sz="1600" b="1" kern="0">
                <a:solidFill>
                  <a:srgbClr val="FFFFFF"/>
                </a:solidFill>
                <a:latin typeface="Arial"/>
                <a:cs typeface="Arial" charset="0"/>
              </a:rPr>
              <a:t>Analisi retrospettiva dell’archivio sanitario amministrativo regionale</a:t>
            </a:r>
          </a:p>
        </p:txBody>
      </p:sp>
      <p:sp>
        <p:nvSpPr>
          <p:cNvPr id="13" name="Ovale 12"/>
          <p:cNvSpPr/>
          <p:nvPr/>
        </p:nvSpPr>
        <p:spPr>
          <a:xfrm>
            <a:off x="1568450" y="536575"/>
            <a:ext cx="863600" cy="606425"/>
          </a:xfrm>
          <a:prstGeom prst="ellipse">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4" name="Ovale 13"/>
          <p:cNvSpPr/>
          <p:nvPr/>
        </p:nvSpPr>
        <p:spPr>
          <a:xfrm>
            <a:off x="2455863" y="520700"/>
            <a:ext cx="865187" cy="608013"/>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5" name="Ovale 14"/>
          <p:cNvSpPr/>
          <p:nvPr/>
        </p:nvSpPr>
        <p:spPr>
          <a:xfrm>
            <a:off x="3440113" y="520700"/>
            <a:ext cx="865187" cy="608013"/>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52240" name="CasellaDiTesto 1"/>
          <p:cNvSpPr txBox="1">
            <a:spLocks noChangeArrowheads="1"/>
          </p:cNvSpPr>
          <p:nvPr/>
        </p:nvSpPr>
        <p:spPr bwMode="auto">
          <a:xfrm>
            <a:off x="1257300" y="2795588"/>
            <a:ext cx="165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solidFill>
                  <a:prstClr val="black"/>
                </a:solidFill>
                <a:latin typeface="Calibri" panose="020F0502020204030204" pitchFamily="34" charset="0"/>
              </a:rPr>
              <a:t>Follow up dello</a:t>
            </a:r>
          </a:p>
          <a:p>
            <a:pPr>
              <a:spcBef>
                <a:spcPct val="0"/>
              </a:spcBef>
              <a:buFontTx/>
              <a:buNone/>
            </a:pPr>
            <a:r>
              <a:rPr lang="it-IT" altLang="it-IT" sz="1800">
                <a:solidFill>
                  <a:prstClr val="black"/>
                </a:solidFill>
                <a:latin typeface="Calibri" panose="020F0502020204030204" pitchFamily="34" charset="0"/>
              </a:rPr>
              <a:t>RCT registrativo</a:t>
            </a:r>
          </a:p>
          <a:p>
            <a:pPr>
              <a:spcBef>
                <a:spcPct val="0"/>
              </a:spcBef>
              <a:buFontTx/>
              <a:buNone/>
            </a:pPr>
            <a:r>
              <a:rPr lang="it-IT" altLang="it-IT" sz="1800">
                <a:solidFill>
                  <a:prstClr val="black"/>
                </a:solidFill>
                <a:latin typeface="Calibri" panose="020F0502020204030204" pitchFamily="34" charset="0"/>
              </a:rPr>
              <a:t>su 360 pazienti</a:t>
            </a:r>
          </a:p>
        </p:txBody>
      </p:sp>
      <p:sp>
        <p:nvSpPr>
          <p:cNvPr id="17" name="Right Arrow 10"/>
          <p:cNvSpPr/>
          <p:nvPr/>
        </p:nvSpPr>
        <p:spPr>
          <a:xfrm rot="5400000">
            <a:off x="2476500" y="3789363"/>
            <a:ext cx="441325" cy="298450"/>
          </a:xfrm>
          <a:prstGeom prst="rightArrow">
            <a:avLst/>
          </a:prstGeom>
          <a:solidFill>
            <a:srgbClr val="333399"/>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18" name="Rectangle 8"/>
          <p:cNvSpPr>
            <a:spLocks noChangeArrowheads="1"/>
          </p:cNvSpPr>
          <p:nvPr/>
        </p:nvSpPr>
        <p:spPr bwMode="auto">
          <a:xfrm>
            <a:off x="657920" y="5932067"/>
            <a:ext cx="8543552" cy="92593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dirty="0">
                <a:solidFill>
                  <a:srgbClr val="000000"/>
                </a:solidFill>
              </a:rPr>
              <a:t>Ritorno in termini di salute atteso dai </a:t>
            </a:r>
            <a:r>
              <a:rPr lang="it-IT" altLang="it-IT" dirty="0" smtClean="0">
                <a:solidFill>
                  <a:srgbClr val="000000"/>
                </a:solidFill>
              </a:rPr>
              <a:t>cittadini quando </a:t>
            </a:r>
            <a:r>
              <a:rPr lang="it-IT" altLang="it-IT" dirty="0">
                <a:solidFill>
                  <a:srgbClr val="000000"/>
                </a:solidFill>
              </a:rPr>
              <a:t>il SSN investe </a:t>
            </a:r>
            <a:r>
              <a:rPr lang="it-IT" altLang="it-IT" dirty="0" smtClean="0">
                <a:solidFill>
                  <a:srgbClr val="000000"/>
                </a:solidFill>
              </a:rPr>
              <a:t>nel rimborso di </a:t>
            </a:r>
            <a:r>
              <a:rPr lang="it-IT" altLang="it-IT" dirty="0">
                <a:solidFill>
                  <a:srgbClr val="000000"/>
                </a:solidFill>
              </a:rPr>
              <a:t>una tecnologia </a:t>
            </a:r>
            <a:r>
              <a:rPr lang="it-IT" altLang="it-IT" b="1" dirty="0" smtClean="0">
                <a:solidFill>
                  <a:srgbClr val="0000FF"/>
                </a:solidFill>
              </a:rPr>
              <a:t>piuttosto </a:t>
            </a:r>
            <a:r>
              <a:rPr lang="it-IT" altLang="it-IT" b="1" dirty="0">
                <a:solidFill>
                  <a:srgbClr val="0000FF"/>
                </a:solidFill>
              </a:rPr>
              <a:t>che</a:t>
            </a:r>
            <a:r>
              <a:rPr lang="it-IT" altLang="it-IT" dirty="0">
                <a:solidFill>
                  <a:srgbClr val="000000"/>
                </a:solidFill>
              </a:rPr>
              <a:t> </a:t>
            </a:r>
            <a:r>
              <a:rPr lang="it-IT" altLang="it-IT" dirty="0" smtClean="0">
                <a:solidFill>
                  <a:srgbClr val="000000"/>
                </a:solidFill>
              </a:rPr>
              <a:t>in </a:t>
            </a:r>
            <a:r>
              <a:rPr lang="it-IT" altLang="it-IT" dirty="0">
                <a:solidFill>
                  <a:srgbClr val="000000"/>
                </a:solidFill>
              </a:rPr>
              <a:t>un paniere di altre </a:t>
            </a:r>
            <a:r>
              <a:rPr lang="it-IT" altLang="it-IT" dirty="0" smtClean="0">
                <a:solidFill>
                  <a:srgbClr val="000000"/>
                </a:solidFill>
              </a:rPr>
              <a:t>tecnologie </a:t>
            </a:r>
            <a:r>
              <a:rPr lang="it-IT" altLang="it-IT" dirty="0">
                <a:solidFill>
                  <a:srgbClr val="000000"/>
                </a:solidFill>
              </a:rPr>
              <a:t/>
            </a:r>
            <a:br>
              <a:rPr lang="it-IT" altLang="it-IT" dirty="0">
                <a:solidFill>
                  <a:srgbClr val="000000"/>
                </a:solidFill>
              </a:rPr>
            </a:br>
            <a:r>
              <a:rPr lang="it-IT" altLang="it-IT" dirty="0">
                <a:solidFill>
                  <a:srgbClr val="000000"/>
                </a:solidFill>
              </a:rPr>
              <a:t>paragonabili per valore clinico</a:t>
            </a:r>
            <a:endParaRPr lang="it-IT" altLang="it-IT" sz="2000" dirty="0">
              <a:solidFill>
                <a:srgbClr val="000000"/>
              </a:solidFill>
            </a:endParaRPr>
          </a:p>
        </p:txBody>
      </p:sp>
      <p:sp>
        <p:nvSpPr>
          <p:cNvPr id="20" name="Titolo 1"/>
          <p:cNvSpPr>
            <a:spLocks/>
          </p:cNvSpPr>
          <p:nvPr/>
        </p:nvSpPr>
        <p:spPr bwMode="auto">
          <a:xfrm>
            <a:off x="1979662" y="2204864"/>
            <a:ext cx="1884412" cy="503337"/>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smtClean="0">
                <a:solidFill>
                  <a:srgbClr val="0000FF"/>
                </a:solidFill>
                <a:latin typeface="Calibri" panose="020F0502020204030204" pitchFamily="34" charset="0"/>
              </a:rPr>
              <a:t>Valore perso</a:t>
            </a:r>
            <a:endParaRPr lang="it-IT" altLang="it-IT" sz="2400" b="1" dirty="0">
              <a:solidFill>
                <a:srgbClr val="0000FF"/>
              </a:solidFill>
              <a:latin typeface="Calibri" panose="020F0502020204030204" pitchFamily="34" charset="0"/>
            </a:endParaRPr>
          </a:p>
        </p:txBody>
      </p:sp>
      <p:sp>
        <p:nvSpPr>
          <p:cNvPr id="21" name="Titolo 1"/>
          <p:cNvSpPr>
            <a:spLocks/>
          </p:cNvSpPr>
          <p:nvPr/>
        </p:nvSpPr>
        <p:spPr bwMode="auto">
          <a:xfrm>
            <a:off x="6249144" y="3214588"/>
            <a:ext cx="2736304" cy="503337"/>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smtClean="0">
                <a:solidFill>
                  <a:srgbClr val="0000FF"/>
                </a:solidFill>
                <a:latin typeface="Calibri" panose="020F0502020204030204" pitchFamily="34" charset="0"/>
              </a:rPr>
              <a:t>Valore guadagnato</a:t>
            </a:r>
            <a:endParaRPr lang="it-IT" altLang="it-IT" sz="2400" b="1" dirty="0">
              <a:solidFill>
                <a:srgbClr val="0000FF"/>
              </a:solidFill>
              <a:latin typeface="Calibri" panose="020F0502020204030204" pitchFamily="34" charset="0"/>
            </a:endParaRPr>
          </a:p>
        </p:txBody>
      </p:sp>
      <p:pic>
        <p:nvPicPr>
          <p:cNvPr id="22" name="Immagine 3" descr="fascia-inferior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noChangeArrowheads="1"/>
          </p:cNvPicPr>
          <p:nvPr/>
        </p:nvPicPr>
        <p:blipFill>
          <a:blip r:embed="rId7">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214847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40"/>
                                        </p:tgtEl>
                                        <p:attrNameLst>
                                          <p:attrName>style.visibility</p:attrName>
                                        </p:attrNameLst>
                                      </p:cBhvr>
                                      <p:to>
                                        <p:strVal val="visible"/>
                                      </p:to>
                                    </p:set>
                                    <p:animEffect transition="in" filter="fade">
                                      <p:cBhvr>
                                        <p:cTn id="17" dur="500"/>
                                        <p:tgtEl>
                                          <p:spTgt spid="522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p:bldP spid="17" grpId="0" animBg="1"/>
      <p:bldP spid="18" grpId="0" animBg="1" autoUpdateAnimBg="0"/>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776288" y="620713"/>
            <a:ext cx="84343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AutoNum type="arabicPeriod"/>
            </a:pPr>
            <a:r>
              <a:rPr lang="it-IT" altLang="it-IT" sz="1800" b="1" dirty="0">
                <a:solidFill>
                  <a:srgbClr val="000000"/>
                </a:solidFill>
              </a:rPr>
              <a:t>Revisione dei criteri per uso appropriato</a:t>
            </a:r>
            <a:r>
              <a:rPr lang="it-IT" altLang="it-IT" sz="1800" dirty="0">
                <a:solidFill>
                  <a:srgbClr val="000000"/>
                </a:solidFill>
              </a:rPr>
              <a:t>: </a:t>
            </a:r>
            <a:br>
              <a:rPr lang="it-IT" altLang="it-IT" sz="1800" dirty="0">
                <a:solidFill>
                  <a:srgbClr val="000000"/>
                </a:solidFill>
              </a:rPr>
            </a:br>
            <a:r>
              <a:rPr lang="it-IT" altLang="it-IT" sz="1800" dirty="0">
                <a:solidFill>
                  <a:srgbClr val="000000"/>
                </a:solidFill>
              </a:rPr>
              <a:t>pazienti appropriati e pazienti da non candidare alla TAVI</a:t>
            </a:r>
          </a:p>
          <a:p>
            <a:pPr eaLnBrk="1" hangingPunct="1">
              <a:spcBef>
                <a:spcPct val="0"/>
              </a:spcBef>
              <a:spcAft>
                <a:spcPts val="600"/>
              </a:spcAft>
              <a:buFontTx/>
              <a:buAutoNum type="arabicPeriod"/>
            </a:pPr>
            <a:r>
              <a:rPr lang="it-IT" altLang="it-IT" sz="1800" b="1" dirty="0">
                <a:solidFill>
                  <a:srgbClr val="000000"/>
                </a:solidFill>
              </a:rPr>
              <a:t>Revisione dei criteri per l'autorizzazione dei centri</a:t>
            </a:r>
            <a:r>
              <a:rPr lang="it-IT" altLang="it-IT" sz="1800" dirty="0">
                <a:solidFill>
                  <a:srgbClr val="000000"/>
                </a:solidFill>
              </a:rPr>
              <a:t>: </a:t>
            </a:r>
            <a:br>
              <a:rPr lang="it-IT" altLang="it-IT" sz="1800" dirty="0">
                <a:solidFill>
                  <a:srgbClr val="000000"/>
                </a:solidFill>
              </a:rPr>
            </a:br>
            <a:r>
              <a:rPr lang="it-IT" altLang="it-IT" sz="1800" dirty="0">
                <a:solidFill>
                  <a:srgbClr val="000000"/>
                </a:solidFill>
              </a:rPr>
              <a:t>requisiti strutturali, organizzativi, di esito clinico</a:t>
            </a:r>
          </a:p>
          <a:p>
            <a:pPr eaLnBrk="1" hangingPunct="1">
              <a:spcBef>
                <a:spcPct val="0"/>
              </a:spcBef>
              <a:spcAft>
                <a:spcPts val="600"/>
              </a:spcAft>
              <a:buFontTx/>
              <a:buAutoNum type="arabicPeriod"/>
            </a:pPr>
            <a:r>
              <a:rPr lang="it-IT" altLang="it-IT" sz="1800" b="1" dirty="0">
                <a:solidFill>
                  <a:srgbClr val="000000"/>
                </a:solidFill>
              </a:rPr>
              <a:t>Pubblicazione di un PDT di riferimento </a:t>
            </a:r>
            <a:r>
              <a:rPr lang="it-IT" altLang="it-IT" sz="1800" dirty="0">
                <a:solidFill>
                  <a:srgbClr val="000000"/>
                </a:solidFill>
              </a:rPr>
              <a:t>che comprenda la valutazione geriatrico-riabilitativa specialistica della fragilità, oltre alla valutazione della </a:t>
            </a:r>
            <a:r>
              <a:rPr lang="it-IT" altLang="it-IT" sz="1800" dirty="0" err="1">
                <a:solidFill>
                  <a:srgbClr val="000000"/>
                </a:solidFill>
              </a:rPr>
              <a:t>comorbidità</a:t>
            </a:r>
            <a:r>
              <a:rPr lang="it-IT" altLang="it-IT" sz="1800" dirty="0">
                <a:solidFill>
                  <a:srgbClr val="000000"/>
                </a:solidFill>
              </a:rPr>
              <a:t> clinica</a:t>
            </a:r>
          </a:p>
          <a:p>
            <a:pPr eaLnBrk="1" hangingPunct="1">
              <a:spcBef>
                <a:spcPct val="0"/>
              </a:spcBef>
              <a:spcAft>
                <a:spcPts val="600"/>
              </a:spcAft>
              <a:buFontTx/>
              <a:buAutoNum type="arabicPeriod"/>
            </a:pPr>
            <a:r>
              <a:rPr lang="it-IT" altLang="it-IT" sz="1800" b="1" dirty="0">
                <a:solidFill>
                  <a:srgbClr val="000000"/>
                </a:solidFill>
              </a:rPr>
              <a:t>Revisione tariffa di rimborso</a:t>
            </a:r>
          </a:p>
          <a:p>
            <a:pPr eaLnBrk="1" hangingPunct="1">
              <a:spcBef>
                <a:spcPct val="0"/>
              </a:spcBef>
              <a:spcAft>
                <a:spcPts val="600"/>
              </a:spcAft>
              <a:buFontTx/>
              <a:buAutoNum type="arabicPeriod"/>
            </a:pPr>
            <a:r>
              <a:rPr lang="it-IT" altLang="it-IT" sz="1800" b="1" dirty="0">
                <a:solidFill>
                  <a:srgbClr val="000000"/>
                </a:solidFill>
              </a:rPr>
              <a:t>Strutturazione di un registro clinico regionale </a:t>
            </a:r>
            <a:r>
              <a:rPr lang="it-IT" altLang="it-IT" sz="1800" dirty="0">
                <a:solidFill>
                  <a:srgbClr val="000000"/>
                </a:solidFill>
              </a:rPr>
              <a:t>collegato alla procedura di rimborso (DGR, extra-tariffa)</a:t>
            </a:r>
          </a:p>
          <a:p>
            <a:pPr eaLnBrk="1" hangingPunct="1">
              <a:spcBef>
                <a:spcPct val="0"/>
              </a:spcBef>
              <a:spcAft>
                <a:spcPts val="600"/>
              </a:spcAft>
              <a:buFontTx/>
              <a:buAutoNum type="arabicPeriod"/>
            </a:pPr>
            <a:r>
              <a:rPr lang="it-IT" altLang="it-IT" sz="1800" b="1" dirty="0">
                <a:solidFill>
                  <a:srgbClr val="000000"/>
                </a:solidFill>
              </a:rPr>
              <a:t>Rimborso condizionale</a:t>
            </a:r>
            <a:r>
              <a:rPr lang="it-IT" altLang="it-IT" sz="1800" dirty="0">
                <a:solidFill>
                  <a:srgbClr val="000000"/>
                </a:solidFill>
              </a:rPr>
              <a:t>: es. </a:t>
            </a:r>
            <a:r>
              <a:rPr lang="it-IT" altLang="it-IT" sz="1800" dirty="0" err="1">
                <a:solidFill>
                  <a:srgbClr val="000000"/>
                </a:solidFill>
              </a:rPr>
              <a:t>pay</a:t>
            </a:r>
            <a:r>
              <a:rPr lang="it-IT" altLang="it-IT" sz="1800" dirty="0">
                <a:solidFill>
                  <a:srgbClr val="000000"/>
                </a:solidFill>
              </a:rPr>
              <a:t>-back collegato all’esito a 2 anni</a:t>
            </a:r>
          </a:p>
          <a:p>
            <a:pPr eaLnBrk="1" hangingPunct="1">
              <a:spcBef>
                <a:spcPct val="0"/>
              </a:spcBef>
              <a:spcAft>
                <a:spcPts val="600"/>
              </a:spcAft>
              <a:buFontTx/>
              <a:buAutoNum type="arabicPeriod"/>
            </a:pPr>
            <a:r>
              <a:rPr lang="it-IT" altLang="it-IT" sz="1800" dirty="0" err="1">
                <a:solidFill>
                  <a:srgbClr val="000000"/>
                </a:solidFill>
              </a:rPr>
              <a:t>Coaching</a:t>
            </a:r>
            <a:r>
              <a:rPr lang="it-IT" altLang="it-IT" sz="1800" dirty="0">
                <a:solidFill>
                  <a:srgbClr val="000000"/>
                </a:solidFill>
              </a:rPr>
              <a:t> per alcuni centri prossimi alla soglia di volume</a:t>
            </a:r>
          </a:p>
          <a:p>
            <a:pPr eaLnBrk="1" hangingPunct="1">
              <a:spcBef>
                <a:spcPct val="0"/>
              </a:spcBef>
              <a:spcAft>
                <a:spcPts val="600"/>
              </a:spcAft>
              <a:buFontTx/>
              <a:buAutoNum type="arabicPeriod"/>
            </a:pPr>
            <a:r>
              <a:rPr lang="it-IT" altLang="it-IT" sz="1800" dirty="0">
                <a:solidFill>
                  <a:srgbClr val="000000"/>
                </a:solidFill>
              </a:rPr>
              <a:t>Pubblicazione di informazioni appropriate per pazienti e </a:t>
            </a:r>
            <a:r>
              <a:rPr lang="it-IT" altLang="it-IT" sz="1800" dirty="0" err="1">
                <a:solidFill>
                  <a:srgbClr val="000000"/>
                </a:solidFill>
              </a:rPr>
              <a:t>caregivers</a:t>
            </a:r>
            <a:endParaRPr lang="it-IT" altLang="it-IT" sz="1800" dirty="0">
              <a:solidFill>
                <a:srgbClr val="000000"/>
              </a:solidFill>
            </a:endParaRPr>
          </a:p>
        </p:txBody>
      </p:sp>
      <p:sp>
        <p:nvSpPr>
          <p:cNvPr id="9" name="Text Box 1032"/>
          <p:cNvSpPr txBox="1">
            <a:spLocks noChangeArrowheads="1"/>
          </p:cNvSpPr>
          <p:nvPr/>
        </p:nvSpPr>
        <p:spPr bwMode="auto">
          <a:xfrm>
            <a:off x="776288" y="5580063"/>
            <a:ext cx="806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solidFill>
                  <a:srgbClr val="0000FF"/>
                </a:solidFill>
              </a:rPr>
              <a:t>Disinvestire in TAVI e solo poi investire in Mitraclip e HeartWare</a:t>
            </a:r>
            <a:endParaRPr lang="it-IT" altLang="it-IT" sz="1400" b="1">
              <a:solidFill>
                <a:srgbClr val="0000FF"/>
              </a:solidFill>
            </a:endParaRPr>
          </a:p>
        </p:txBody>
      </p:sp>
      <p:sp>
        <p:nvSpPr>
          <p:cNvPr id="10" name="Rectangle 8"/>
          <p:cNvSpPr>
            <a:spLocks noChangeArrowheads="1"/>
          </p:cNvSpPr>
          <p:nvPr/>
        </p:nvSpPr>
        <p:spPr bwMode="auto">
          <a:xfrm>
            <a:off x="776288" y="4892675"/>
            <a:ext cx="8064500" cy="654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dirty="0">
                <a:solidFill>
                  <a:srgbClr val="000000"/>
                </a:solidFill>
                <a:latin typeface="Calibri" panose="020F0502020204030204" pitchFamily="34" charset="0"/>
              </a:rPr>
              <a:t>Ritorno in termini di salute atteso dai cittadini quando il SSN investe </a:t>
            </a:r>
            <a:br>
              <a:rPr lang="it-IT" altLang="it-IT" sz="2000" dirty="0">
                <a:solidFill>
                  <a:srgbClr val="000000"/>
                </a:solidFill>
                <a:latin typeface="Calibri" panose="020F0502020204030204" pitchFamily="34" charset="0"/>
              </a:rPr>
            </a:br>
            <a:r>
              <a:rPr lang="it-IT" altLang="it-IT" sz="2000" dirty="0">
                <a:solidFill>
                  <a:srgbClr val="000000"/>
                </a:solidFill>
                <a:latin typeface="Calibri" panose="020F0502020204030204" pitchFamily="34" charset="0"/>
              </a:rPr>
              <a:t>nel rimborso di </a:t>
            </a:r>
            <a:r>
              <a:rPr lang="it-IT" altLang="it-IT" sz="2000" dirty="0" err="1">
                <a:solidFill>
                  <a:srgbClr val="000000"/>
                </a:solidFill>
                <a:latin typeface="Calibri" panose="020F0502020204030204" pitchFamily="34" charset="0"/>
              </a:rPr>
              <a:t>Mitraclip</a:t>
            </a:r>
            <a:r>
              <a:rPr lang="it-IT" altLang="it-IT" sz="2000" dirty="0">
                <a:solidFill>
                  <a:srgbClr val="000000"/>
                </a:solidFill>
                <a:latin typeface="Calibri" panose="020F0502020204030204" pitchFamily="34" charset="0"/>
              </a:rPr>
              <a:t> / </a:t>
            </a:r>
            <a:r>
              <a:rPr lang="it-IT" altLang="it-IT" sz="2000" dirty="0" err="1">
                <a:solidFill>
                  <a:srgbClr val="000000"/>
                </a:solidFill>
                <a:latin typeface="Calibri" panose="020F0502020204030204" pitchFamily="34" charset="0"/>
              </a:rPr>
              <a:t>HearthWare</a:t>
            </a:r>
            <a:r>
              <a:rPr lang="it-IT" altLang="it-IT" sz="2000" dirty="0">
                <a:solidFill>
                  <a:srgbClr val="000000"/>
                </a:solidFill>
                <a:latin typeface="Calibri" panose="020F0502020204030204" pitchFamily="34" charset="0"/>
              </a:rPr>
              <a:t> </a:t>
            </a:r>
            <a:r>
              <a:rPr lang="it-IT" altLang="it-IT" sz="2000" b="1" dirty="0">
                <a:solidFill>
                  <a:srgbClr val="0000FF"/>
                </a:solidFill>
                <a:latin typeface="Calibri" panose="020F0502020204030204" pitchFamily="34" charset="0"/>
              </a:rPr>
              <a:t>piuttosto che</a:t>
            </a:r>
            <a:r>
              <a:rPr lang="it-IT" altLang="it-IT" sz="2000" dirty="0">
                <a:solidFill>
                  <a:srgbClr val="000000"/>
                </a:solidFill>
                <a:latin typeface="Calibri" panose="020F0502020204030204" pitchFamily="34" charset="0"/>
              </a:rPr>
              <a:t> in TAVI</a:t>
            </a:r>
            <a:endParaRPr lang="it-IT" altLang="it-IT" sz="2400" b="1" dirty="0">
              <a:solidFill>
                <a:srgbClr val="0000FF"/>
              </a:solidFill>
              <a:latin typeface="Calibri" panose="020F0502020204030204" pitchFamily="34" charset="0"/>
            </a:endParaRPr>
          </a:p>
        </p:txBody>
      </p:sp>
      <p:sp>
        <p:nvSpPr>
          <p:cNvPr id="6" name="Titolo 1"/>
          <p:cNvSpPr>
            <a:spLocks/>
          </p:cNvSpPr>
          <p:nvPr/>
        </p:nvSpPr>
        <p:spPr bwMode="auto">
          <a:xfrm>
            <a:off x="3440832" y="6030120"/>
            <a:ext cx="2173288" cy="455612"/>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dirty="0">
                <a:solidFill>
                  <a:srgbClr val="0000FF"/>
                </a:solidFill>
                <a:latin typeface="Calibri" panose="020F0502020204030204" pitchFamily="34" charset="0"/>
              </a:rPr>
              <a:t>Valore</a:t>
            </a:r>
          </a:p>
        </p:txBody>
      </p:sp>
      <p:pic>
        <p:nvPicPr>
          <p:cNvPr id="8"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61630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12" name="Rettangolo 11"/>
          <p:cNvSpPr/>
          <p:nvPr/>
        </p:nvSpPr>
        <p:spPr>
          <a:xfrm>
            <a:off x="200472" y="692696"/>
            <a:ext cx="9433048" cy="5201424"/>
          </a:xfrm>
          <a:prstGeom prst="rect">
            <a:avLst/>
          </a:prstGeom>
        </p:spPr>
        <p:txBody>
          <a:bodyPr wrap="square">
            <a:spAutoFit/>
          </a:bodyPr>
          <a:lstStyle/>
          <a:p>
            <a:r>
              <a:rPr lang="it-IT" sz="2400" b="1" dirty="0">
                <a:solidFill>
                  <a:srgbClr val="0000FF"/>
                </a:solidFill>
                <a:latin typeface="verdana" panose="020B0604030504040204" pitchFamily="34" charset="0"/>
              </a:rPr>
              <a:t>GESTIONE DELL’INNOVAZIONE: </a:t>
            </a:r>
            <a:endParaRPr lang="it-IT" sz="2400" b="1" dirty="0" smtClean="0">
              <a:solidFill>
                <a:srgbClr val="0000FF"/>
              </a:solidFill>
              <a:latin typeface="verdana" panose="020B0604030504040204" pitchFamily="34" charset="0"/>
            </a:endParaRPr>
          </a:p>
          <a:p>
            <a:r>
              <a:rPr lang="it-IT" sz="2400" b="1" dirty="0" smtClean="0">
                <a:solidFill>
                  <a:srgbClr val="0000FF"/>
                </a:solidFill>
                <a:latin typeface="verdana" panose="020B0604030504040204" pitchFamily="34" charset="0"/>
              </a:rPr>
              <a:t>HTA </a:t>
            </a:r>
            <a:r>
              <a:rPr lang="it-IT" sz="2400" b="1" dirty="0">
                <a:solidFill>
                  <a:srgbClr val="0000FF"/>
                </a:solidFill>
                <a:latin typeface="verdana" panose="020B0604030504040204" pitchFamily="34" charset="0"/>
              </a:rPr>
              <a:t>E NUOVI DISPOSITIVI E TECNOLOGIE</a:t>
            </a:r>
            <a:r>
              <a:rPr lang="it-IT" b="1" dirty="0">
                <a:solidFill>
                  <a:srgbClr val="0000FF"/>
                </a:solidFill>
                <a:latin typeface="verdana" panose="020B0604030504040204" pitchFamily="34" charset="0"/>
              </a:rPr>
              <a:t/>
            </a:r>
            <a:br>
              <a:rPr lang="it-IT" b="1" dirty="0">
                <a:solidFill>
                  <a:srgbClr val="0000FF"/>
                </a:solidFill>
                <a:latin typeface="verdana" panose="020B0604030504040204" pitchFamily="34" charset="0"/>
              </a:rPr>
            </a:br>
            <a:r>
              <a:rPr lang="it-IT" dirty="0" smtClean="0">
                <a:solidFill>
                  <a:srgbClr val="000000"/>
                </a:solidFill>
                <a:latin typeface="verdana" panose="020B0604030504040204" pitchFamily="34" charset="0"/>
              </a:rPr>
              <a:t>ALLEGATO </a:t>
            </a:r>
            <a:r>
              <a:rPr lang="it-IT" dirty="0">
                <a:solidFill>
                  <a:srgbClr val="000000"/>
                </a:solidFill>
                <a:latin typeface="verdana" panose="020B0604030504040204" pitchFamily="34" charset="0"/>
              </a:rPr>
              <a:t>3 - REGOLE DI SISTEMA 2014 - AMBITO SANITARIO; pag. 68</a:t>
            </a:r>
            <a:br>
              <a:rPr lang="it-IT" dirty="0">
                <a:solidFill>
                  <a:srgbClr val="000000"/>
                </a:solidFill>
                <a:latin typeface="verdana" panose="020B0604030504040204" pitchFamily="34" charset="0"/>
              </a:rPr>
            </a:br>
            <a:r>
              <a:rPr lang="it-IT" sz="1600" dirty="0" smtClean="0">
                <a:solidFill>
                  <a:srgbClr val="000000"/>
                </a:solidFill>
                <a:latin typeface="verdana" panose="020B0604030504040204" pitchFamily="34" charset="0"/>
              </a:rPr>
              <a:t>3.2</a:t>
            </a:r>
            <a:r>
              <a:rPr lang="it-IT" sz="1600" dirty="0">
                <a:solidFill>
                  <a:srgbClr val="000000"/>
                </a:solidFill>
                <a:latin typeface="verdana" panose="020B0604030504040204" pitchFamily="34" charset="0"/>
              </a:rPr>
              <a:t>. INTERVENTI PER IL MIGLIORAMENTO DELL’APPROPRIATEZZA CLINICA</a:t>
            </a:r>
            <a:br>
              <a:rPr lang="it-IT" sz="1600" dirty="0">
                <a:solidFill>
                  <a:srgbClr val="000000"/>
                </a:solidFill>
                <a:latin typeface="verdana" panose="020B0604030504040204" pitchFamily="34" charset="0"/>
              </a:rPr>
            </a:br>
            <a:r>
              <a:rPr lang="it-IT" sz="1600" dirty="0">
                <a:solidFill>
                  <a:srgbClr val="000000"/>
                </a:solidFill>
                <a:latin typeface="verdana" panose="020B0604030504040204" pitchFamily="34" charset="0"/>
              </a:rPr>
              <a:t>3.2.7. GESTIONE DELL’INNOVAZIONE: HTA E NUOVI DISPOSITIVI E </a:t>
            </a:r>
            <a:r>
              <a:rPr lang="it-IT" sz="1600" dirty="0" smtClean="0">
                <a:solidFill>
                  <a:srgbClr val="000000"/>
                </a:solidFill>
                <a:latin typeface="verdana" panose="020B0604030504040204" pitchFamily="34" charset="0"/>
              </a:rPr>
              <a:t>TECNOLOGIE</a:t>
            </a:r>
          </a:p>
          <a:p>
            <a:endParaRPr lang="it-IT" dirty="0">
              <a:solidFill>
                <a:srgbClr val="000000"/>
              </a:solidFill>
            </a:endParaRPr>
          </a:p>
          <a:p>
            <a:r>
              <a:rPr lang="it-IT" dirty="0">
                <a:solidFill>
                  <a:srgbClr val="000000"/>
                </a:solidFill>
                <a:latin typeface="verdana" panose="020B0604030504040204" pitchFamily="34" charset="0"/>
              </a:rPr>
              <a:t>Il metodo dell’HTA (Valutazione delle tecnologie Sanitarie) è uno strumento valido a supporto delle decisioni sanitarie che è stato sviluppato da diverse Agenzie estere (NICE e SMC in UK, </a:t>
            </a:r>
            <a:r>
              <a:rPr lang="it-IT" dirty="0" err="1">
                <a:solidFill>
                  <a:srgbClr val="000000"/>
                </a:solidFill>
                <a:latin typeface="verdana" panose="020B0604030504040204" pitchFamily="34" charset="0"/>
              </a:rPr>
              <a:t>IQWiG</a:t>
            </a:r>
            <a:r>
              <a:rPr lang="it-IT" dirty="0">
                <a:solidFill>
                  <a:srgbClr val="000000"/>
                </a:solidFill>
                <a:latin typeface="verdana" panose="020B0604030504040204" pitchFamily="34" charset="0"/>
              </a:rPr>
              <a:t> in Germania, HAS in Francia, CADTH in Canada).</a:t>
            </a:r>
            <a:endParaRPr lang="it-IT" dirty="0">
              <a:solidFill>
                <a:srgbClr val="000000"/>
              </a:solidFill>
            </a:endParaRPr>
          </a:p>
          <a:p>
            <a:r>
              <a:rPr lang="it-IT" dirty="0">
                <a:solidFill>
                  <a:srgbClr val="000000"/>
                </a:solidFill>
                <a:latin typeface="verdana" panose="020B0604030504040204" pitchFamily="34" charset="0"/>
              </a:rPr>
              <a:t>Pertanto al fine di una corretta e solida valutazione delle nuove tecnologie, i soggetti interessati alla </a:t>
            </a:r>
            <a:r>
              <a:rPr lang="it-IT" b="1" dirty="0">
                <a:solidFill>
                  <a:srgbClr val="000000"/>
                </a:solidFill>
                <a:latin typeface="verdana" panose="020B0604030504040204" pitchFamily="34" charset="0"/>
              </a:rPr>
              <a:t>richiesta di valutazione regionale </a:t>
            </a:r>
            <a:r>
              <a:rPr lang="it-IT" dirty="0">
                <a:solidFill>
                  <a:srgbClr val="000000"/>
                </a:solidFill>
                <a:latin typeface="verdana" panose="020B0604030504040204" pitchFamily="34" charset="0"/>
              </a:rPr>
              <a:t>dovranno presentare alla DG Salute per attivare l’istruttoria tutta la documentazione scientifica a supporto, ed in particolare i rapporti già elaborati di HTA dalle Agenzia Internazionali e pubblicazioni su riviste scientifiche internazionali con impact </a:t>
            </a:r>
            <a:r>
              <a:rPr lang="it-IT" dirty="0" err="1">
                <a:solidFill>
                  <a:srgbClr val="000000"/>
                </a:solidFill>
                <a:latin typeface="verdana" panose="020B0604030504040204" pitchFamily="34" charset="0"/>
              </a:rPr>
              <a:t>factor</a:t>
            </a:r>
            <a:r>
              <a:rPr lang="it-IT" dirty="0">
                <a:solidFill>
                  <a:srgbClr val="000000"/>
                </a:solidFill>
                <a:latin typeface="verdana" panose="020B0604030504040204" pitchFamily="34" charset="0"/>
              </a:rPr>
              <a:t>.</a:t>
            </a:r>
            <a:endParaRPr lang="it-IT" dirty="0">
              <a:solidFill>
                <a:srgbClr val="000000"/>
              </a:solidFill>
            </a:endParaRPr>
          </a:p>
          <a:p>
            <a:r>
              <a:rPr lang="it-IT" dirty="0">
                <a:solidFill>
                  <a:srgbClr val="000000"/>
                </a:solidFill>
                <a:latin typeface="verdana" panose="020B0604030504040204" pitchFamily="34" charset="0"/>
              </a:rPr>
              <a:t>Inoltre la DG Salute si avvarrà per le valutazioni del supporto dei professionisti che lavorano nelle </a:t>
            </a:r>
            <a:r>
              <a:rPr lang="it-IT" b="1" dirty="0">
                <a:solidFill>
                  <a:srgbClr val="000000"/>
                </a:solidFill>
                <a:latin typeface="verdana" panose="020B0604030504040204" pitchFamily="34" charset="0"/>
              </a:rPr>
              <a:t>reti di patologia</a:t>
            </a:r>
            <a:r>
              <a:rPr lang="it-IT" dirty="0" smtClean="0">
                <a:solidFill>
                  <a:srgbClr val="000000"/>
                </a:solidFill>
                <a:latin typeface="verdana" panose="020B0604030504040204" pitchFamily="34" charset="0"/>
              </a:rPr>
              <a:t>.</a:t>
            </a:r>
            <a:endParaRPr lang="it-IT" dirty="0">
              <a:solidFill>
                <a:srgbClr val="000000"/>
              </a:solidFill>
            </a:endParaRPr>
          </a:p>
        </p:txBody>
      </p:sp>
    </p:spTree>
    <p:extLst>
      <p:ext uri="{BB962C8B-B14F-4D97-AF65-F5344CB8AC3E}">
        <p14:creationId xmlns:p14="http://schemas.microsoft.com/office/powerpoint/2010/main" val="390704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272480" y="692696"/>
            <a:ext cx="9505056" cy="4924425"/>
          </a:xfrm>
          <a:prstGeom prst="rect">
            <a:avLst/>
          </a:prstGeom>
        </p:spPr>
        <p:txBody>
          <a:bodyPr wrap="square">
            <a:spAutoFit/>
          </a:bodyPr>
          <a:lstStyle/>
          <a:p>
            <a:r>
              <a:rPr lang="it-IT" sz="2400" b="1" dirty="0">
                <a:solidFill>
                  <a:srgbClr val="0000FF"/>
                </a:solidFill>
                <a:latin typeface="verdana" panose="020B0604030504040204" pitchFamily="34" charset="0"/>
              </a:rPr>
              <a:t>GESTIONE DELL’INNOVAZIONE: </a:t>
            </a:r>
          </a:p>
          <a:p>
            <a:r>
              <a:rPr lang="it-IT" sz="2400" b="1" dirty="0">
                <a:solidFill>
                  <a:srgbClr val="0000FF"/>
                </a:solidFill>
                <a:latin typeface="verdana" panose="020B0604030504040204" pitchFamily="34" charset="0"/>
              </a:rPr>
              <a:t>HTA E NUOVI DISPOSITIVI E TECNOLOGIE</a:t>
            </a:r>
            <a:r>
              <a:rPr lang="it-IT" b="1" dirty="0">
                <a:solidFill>
                  <a:srgbClr val="0000FF"/>
                </a:solidFill>
                <a:latin typeface="verdana" panose="020B0604030504040204" pitchFamily="34" charset="0"/>
              </a:rPr>
              <a:t/>
            </a:r>
            <a:br>
              <a:rPr lang="it-IT" b="1" dirty="0">
                <a:solidFill>
                  <a:srgbClr val="0000FF"/>
                </a:solidFill>
                <a:latin typeface="verdana" panose="020B0604030504040204" pitchFamily="34" charset="0"/>
              </a:rPr>
            </a:br>
            <a:r>
              <a:rPr lang="it-IT" dirty="0">
                <a:solidFill>
                  <a:srgbClr val="000000"/>
                </a:solidFill>
                <a:latin typeface="verdana" panose="020B0604030504040204" pitchFamily="34" charset="0"/>
              </a:rPr>
              <a:t>ALLEGATO 3 - REGOLE DI SISTEMA 2014 - AMBITO SANITARIO; pag. 68</a:t>
            </a:r>
            <a:br>
              <a:rPr lang="it-IT" dirty="0">
                <a:solidFill>
                  <a:srgbClr val="000000"/>
                </a:solidFill>
                <a:latin typeface="verdana" panose="020B0604030504040204" pitchFamily="34" charset="0"/>
              </a:rPr>
            </a:br>
            <a:r>
              <a:rPr lang="it-IT" sz="1600" dirty="0">
                <a:solidFill>
                  <a:srgbClr val="000000"/>
                </a:solidFill>
                <a:latin typeface="verdana" panose="020B0604030504040204" pitchFamily="34" charset="0"/>
              </a:rPr>
              <a:t>3.2. INTERVENTI PER IL MIGLIORAMENTO DELL’APPROPRIATEZZA CLINICA</a:t>
            </a:r>
            <a:br>
              <a:rPr lang="it-IT" sz="1600" dirty="0">
                <a:solidFill>
                  <a:srgbClr val="000000"/>
                </a:solidFill>
                <a:latin typeface="verdana" panose="020B0604030504040204" pitchFamily="34" charset="0"/>
              </a:rPr>
            </a:br>
            <a:r>
              <a:rPr lang="it-IT" sz="1600" dirty="0">
                <a:solidFill>
                  <a:srgbClr val="000000"/>
                </a:solidFill>
                <a:latin typeface="verdana" panose="020B0604030504040204" pitchFamily="34" charset="0"/>
              </a:rPr>
              <a:t>3.2.7. GESTIONE DELL’INNOVAZIONE: HTA E NUOVI DISPOSITIVI E TECNOLOGIE</a:t>
            </a:r>
          </a:p>
          <a:p>
            <a:endParaRPr lang="it-IT" dirty="0" smtClean="0">
              <a:solidFill>
                <a:srgbClr val="000000"/>
              </a:solidFill>
              <a:latin typeface="verdana" panose="020B0604030504040204" pitchFamily="34" charset="0"/>
            </a:endParaRPr>
          </a:p>
          <a:p>
            <a:r>
              <a:rPr lang="it-IT" dirty="0" smtClean="0">
                <a:solidFill>
                  <a:srgbClr val="000000"/>
                </a:solidFill>
                <a:latin typeface="verdana" panose="020B0604030504040204" pitchFamily="34" charset="0"/>
              </a:rPr>
              <a:t>Per </a:t>
            </a:r>
            <a:r>
              <a:rPr lang="it-IT" dirty="0">
                <a:solidFill>
                  <a:srgbClr val="000000"/>
                </a:solidFill>
                <a:latin typeface="verdana" panose="020B0604030504040204" pitchFamily="34" charset="0"/>
              </a:rPr>
              <a:t>verificare l’appropriatezza e la convenienza economica relativa all’introduzione di nuovi Dispositivi Medici, nonché il corretto utilizzo, in percorsi terapeutici prestabiliti, di quelli esistenti, </a:t>
            </a:r>
            <a:r>
              <a:rPr lang="it-IT" b="1" dirty="0">
                <a:solidFill>
                  <a:srgbClr val="000000"/>
                </a:solidFill>
                <a:latin typeface="verdana" panose="020B0604030504040204" pitchFamily="34" charset="0"/>
              </a:rPr>
              <a:t>ogni Azienda Ospedaliera/I.R.C.C.S. dovrà prevedere un percorso di valutazione </a:t>
            </a:r>
            <a:r>
              <a:rPr lang="it-IT" dirty="0">
                <a:solidFill>
                  <a:srgbClr val="000000"/>
                </a:solidFill>
                <a:latin typeface="verdana" panose="020B0604030504040204" pitchFamily="34" charset="0"/>
              </a:rPr>
              <a:t>finalizzato a raccogliere evidenze relativamente alla efficacia ed ai benefici correlati all'utilizzo dei nuovi dispositivi stessi.</a:t>
            </a:r>
            <a:endParaRPr lang="it-IT" dirty="0">
              <a:solidFill>
                <a:srgbClr val="000000"/>
              </a:solidFill>
            </a:endParaRPr>
          </a:p>
          <a:p>
            <a:r>
              <a:rPr lang="it-IT" dirty="0">
                <a:solidFill>
                  <a:srgbClr val="000000"/>
                </a:solidFill>
                <a:latin typeface="verdana" panose="020B0604030504040204" pitchFamily="34" charset="0"/>
              </a:rPr>
              <a:t>Ciò potrà avvenire anche avvalendosi di una </a:t>
            </a:r>
            <a:r>
              <a:rPr lang="it-IT" b="1" dirty="0">
                <a:solidFill>
                  <a:srgbClr val="000000"/>
                </a:solidFill>
                <a:latin typeface="verdana" panose="020B0604030504040204" pitchFamily="34" charset="0"/>
              </a:rPr>
              <a:t>Commissione Dispositivi Medici </a:t>
            </a:r>
            <a:r>
              <a:rPr lang="it-IT" dirty="0">
                <a:solidFill>
                  <a:srgbClr val="000000"/>
                </a:solidFill>
                <a:latin typeface="verdana" panose="020B0604030504040204" pitchFamily="34" charset="0"/>
              </a:rPr>
              <a:t>aziendale che dovrà avere una composizione </a:t>
            </a:r>
            <a:r>
              <a:rPr lang="it-IT" b="1" dirty="0">
                <a:solidFill>
                  <a:srgbClr val="000000"/>
                </a:solidFill>
                <a:latin typeface="verdana" panose="020B0604030504040204" pitchFamily="34" charset="0"/>
              </a:rPr>
              <a:t>multidisciplinare</a:t>
            </a:r>
            <a:r>
              <a:rPr lang="it-IT" dirty="0">
                <a:solidFill>
                  <a:srgbClr val="000000"/>
                </a:solidFill>
                <a:latin typeface="verdana" panose="020B0604030504040204" pitchFamily="34" charset="0"/>
              </a:rPr>
              <a:t> (es. Direttore Sanitario, Provveditore, Farmacista, Responsabile Ingegneria Clinica, Direttori medici) e che manterrà i propri </a:t>
            </a:r>
            <a:r>
              <a:rPr lang="it-IT" b="1" dirty="0">
                <a:solidFill>
                  <a:srgbClr val="000000"/>
                </a:solidFill>
                <a:latin typeface="verdana" panose="020B0604030504040204" pitchFamily="34" charset="0"/>
              </a:rPr>
              <a:t>atti disponibili per la consultazione </a:t>
            </a:r>
            <a:r>
              <a:rPr lang="it-IT" dirty="0">
                <a:solidFill>
                  <a:srgbClr val="000000"/>
                </a:solidFill>
                <a:latin typeface="verdana" panose="020B0604030504040204" pitchFamily="34" charset="0"/>
              </a:rPr>
              <a:t>da parte di altri soggetti eventualmente interessati ai contenuti delle attività svolte.</a:t>
            </a:r>
            <a:endParaRPr lang="it-IT" dirty="0">
              <a:solidFill>
                <a:srgbClr val="000000"/>
              </a:solidFill>
            </a:endParaRPr>
          </a:p>
        </p:txBody>
      </p:sp>
      <p:pic>
        <p:nvPicPr>
          <p:cNvPr id="3"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6" name="Rettangolo 5"/>
          <p:cNvSpPr/>
          <p:nvPr/>
        </p:nvSpPr>
        <p:spPr>
          <a:xfrm>
            <a:off x="698247" y="5661248"/>
            <a:ext cx="8503225" cy="369332"/>
          </a:xfrm>
          <a:prstGeom prst="rect">
            <a:avLst/>
          </a:prstGeom>
        </p:spPr>
        <p:txBody>
          <a:bodyPr wrap="none">
            <a:spAutoFit/>
          </a:bodyPr>
          <a:lstStyle/>
          <a:p>
            <a:r>
              <a:rPr lang="it-IT" dirty="0">
                <a:hlinkClick r:id="rId4"/>
              </a:rPr>
              <a:t>http://</a:t>
            </a:r>
            <a:r>
              <a:rPr lang="it-IT" dirty="0" smtClean="0">
                <a:hlinkClick r:id="rId4"/>
              </a:rPr>
              <a:t>www.sanita.regione.lombardia.it/</a:t>
            </a:r>
            <a:r>
              <a:rPr lang="it-IT" dirty="0" smtClean="0"/>
              <a:t> Qualità e controllo / Valutazione tecnologie</a:t>
            </a:r>
            <a:endParaRPr lang="it-IT" dirty="0"/>
          </a:p>
        </p:txBody>
      </p:sp>
      <p:sp>
        <p:nvSpPr>
          <p:cNvPr id="7" name="Rettangolo 6"/>
          <p:cNvSpPr/>
          <p:nvPr/>
        </p:nvSpPr>
        <p:spPr>
          <a:xfrm>
            <a:off x="2072680" y="6049114"/>
            <a:ext cx="4852610" cy="369332"/>
          </a:xfrm>
          <a:prstGeom prst="rect">
            <a:avLst/>
          </a:prstGeom>
        </p:spPr>
        <p:txBody>
          <a:bodyPr wrap="none">
            <a:spAutoFit/>
          </a:bodyPr>
          <a:lstStyle/>
          <a:p>
            <a:r>
              <a:rPr lang="it-IT" dirty="0">
                <a:hlinkClick r:id="rId5"/>
              </a:rPr>
              <a:t>http://vts-hta.asl.pavia.it</a:t>
            </a:r>
            <a:r>
              <a:rPr lang="it-IT" dirty="0" smtClean="0">
                <a:hlinkClick r:id="rId5"/>
              </a:rPr>
              <a:t>/</a:t>
            </a:r>
            <a:r>
              <a:rPr lang="it-IT" dirty="0" smtClean="0"/>
              <a:t> Gestionale operativo</a:t>
            </a:r>
            <a:endParaRPr lang="it-IT" dirty="0"/>
          </a:p>
        </p:txBody>
      </p:sp>
    </p:spTree>
    <p:extLst>
      <p:ext uri="{BB962C8B-B14F-4D97-AF65-F5344CB8AC3E}">
        <p14:creationId xmlns:p14="http://schemas.microsoft.com/office/powerpoint/2010/main" val="756660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D6BC6C-23FB-4CE1-BEC8-F3A28D45B08E}" type="slidenum">
              <a:rPr lang="it-IT" altLang="it-IT" sz="1400" smtClean="0">
                <a:solidFill>
                  <a:srgbClr val="898989"/>
                </a:solidFill>
                <a:latin typeface="Calibri" panose="020F0502020204030204" pitchFamily="34" charset="0"/>
                <a:cs typeface="Arial" panose="020B0604020202020204" pitchFamily="34" charset="0"/>
              </a:rPr>
              <a:pPr>
                <a:spcBef>
                  <a:spcPct val="0"/>
                </a:spcBef>
                <a:buFontTx/>
                <a:buNone/>
              </a:pPr>
              <a:t>17</a:t>
            </a:fld>
            <a:endParaRPr lang="it-IT" altLang="it-IT" sz="1400" smtClean="0">
              <a:solidFill>
                <a:srgbClr val="898989"/>
              </a:solidFill>
              <a:latin typeface="Calibri" panose="020F0502020204030204" pitchFamily="34" charset="0"/>
              <a:cs typeface="Arial" panose="020B060402020202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4" name="Rettangolo 3"/>
          <p:cNvSpPr/>
          <p:nvPr/>
        </p:nvSpPr>
        <p:spPr>
          <a:xfrm>
            <a:off x="200472" y="632936"/>
            <a:ext cx="9705528" cy="5663089"/>
          </a:xfrm>
          <a:prstGeom prst="rect">
            <a:avLst/>
          </a:prstGeom>
        </p:spPr>
        <p:txBody>
          <a:bodyPr wrap="square">
            <a:spAutoFit/>
          </a:bodyPr>
          <a:lstStyle/>
          <a:p>
            <a:r>
              <a:rPr lang="it-IT" sz="2000" b="1" dirty="0">
                <a:solidFill>
                  <a:srgbClr val="0000FF"/>
                </a:solidFill>
                <a:latin typeface="verdana" panose="020B0604030504040204" pitchFamily="34" charset="0"/>
              </a:rPr>
              <a:t>Bando </a:t>
            </a:r>
            <a:r>
              <a:rPr lang="it-IT" sz="2000" b="1" dirty="0" smtClean="0">
                <a:solidFill>
                  <a:srgbClr val="0000FF"/>
                </a:solidFill>
                <a:latin typeface="verdana" panose="020B0604030504040204" pitchFamily="34" charset="0"/>
              </a:rPr>
              <a:t>ricerca </a:t>
            </a:r>
            <a:r>
              <a:rPr lang="it-IT" sz="2000" b="1" dirty="0">
                <a:solidFill>
                  <a:srgbClr val="0000FF"/>
                </a:solidFill>
                <a:latin typeface="verdana" panose="020B0604030504040204" pitchFamily="34" charset="0"/>
              </a:rPr>
              <a:t>finalizzata per valutazioni HTA Regione Lombardia</a:t>
            </a:r>
            <a:endParaRPr lang="it-IT" dirty="0"/>
          </a:p>
          <a:p>
            <a:r>
              <a:rPr lang="it-IT" dirty="0" smtClean="0">
                <a:latin typeface="verdana" panose="020B0604030504040204" pitchFamily="34" charset="0"/>
                <a:hlinkClick r:id="rId5"/>
              </a:rPr>
              <a:t>Decreto D.G</a:t>
            </a:r>
            <a:r>
              <a:rPr lang="it-IT" dirty="0">
                <a:latin typeface="verdana" panose="020B0604030504040204" pitchFamily="34" charset="0"/>
                <a:hlinkClick r:id="rId5"/>
              </a:rPr>
              <a:t>. Salute n° 4220 </a:t>
            </a:r>
            <a:r>
              <a:rPr lang="it-IT" dirty="0" smtClean="0">
                <a:latin typeface="verdana" panose="020B0604030504040204" pitchFamily="34" charset="0"/>
                <a:hlinkClick r:id="rId5"/>
              </a:rPr>
              <a:t>20/5/2014</a:t>
            </a:r>
            <a:r>
              <a:rPr lang="it-IT" dirty="0">
                <a:latin typeface="verdana" panose="020B0604030504040204" pitchFamily="34" charset="0"/>
              </a:rPr>
              <a:t>, rivolto </a:t>
            </a:r>
            <a:r>
              <a:rPr lang="it-IT" dirty="0" smtClean="0">
                <a:latin typeface="verdana" panose="020B0604030504040204" pitchFamily="34" charset="0"/>
              </a:rPr>
              <a:t>ad ASL, AO, IRCCS, Dipartimenti </a:t>
            </a:r>
            <a:r>
              <a:rPr lang="it-IT" dirty="0">
                <a:latin typeface="verdana" panose="020B0604030504040204" pitchFamily="34" charset="0"/>
              </a:rPr>
              <a:t>Universitari </a:t>
            </a:r>
            <a:r>
              <a:rPr lang="it-IT" dirty="0" smtClean="0">
                <a:latin typeface="verdana" panose="020B0604030504040204" pitchFamily="34" charset="0"/>
              </a:rPr>
              <a:t>appartenenti </a:t>
            </a:r>
            <a:r>
              <a:rPr lang="it-IT" dirty="0">
                <a:latin typeface="verdana" panose="020B0604030504040204" pitchFamily="34" charset="0"/>
              </a:rPr>
              <a:t>alle aree e ai settori scientifico disciplinari di pertinenza. </a:t>
            </a:r>
            <a:endParaRPr lang="it-IT" dirty="0"/>
          </a:p>
          <a:p>
            <a:r>
              <a:rPr lang="it-IT" dirty="0">
                <a:latin typeface="verdana" panose="020B0604030504040204" pitchFamily="34" charset="0"/>
              </a:rPr>
              <a:t>Il decreto riporta le modalità per la presentazione e valutazione delle candidature </a:t>
            </a:r>
            <a:r>
              <a:rPr lang="it-IT" dirty="0" smtClean="0">
                <a:latin typeface="verdana" panose="020B0604030504040204" pitchFamily="34" charset="0"/>
              </a:rPr>
              <a:t/>
            </a:r>
            <a:br>
              <a:rPr lang="it-IT" dirty="0" smtClean="0">
                <a:latin typeface="verdana" panose="020B0604030504040204" pitchFamily="34" charset="0"/>
              </a:rPr>
            </a:br>
            <a:r>
              <a:rPr lang="it-IT" dirty="0" smtClean="0">
                <a:latin typeface="verdana" panose="020B0604030504040204" pitchFamily="34" charset="0"/>
              </a:rPr>
              <a:t>e </a:t>
            </a:r>
            <a:r>
              <a:rPr lang="it-IT" dirty="0">
                <a:latin typeface="verdana" panose="020B0604030504040204" pitchFamily="34" charset="0"/>
              </a:rPr>
              <a:t>per l'erogazione del finanziamento.</a:t>
            </a:r>
            <a:endParaRPr lang="it-IT" dirty="0"/>
          </a:p>
          <a:p>
            <a:r>
              <a:rPr lang="it-IT" dirty="0" smtClean="0">
                <a:solidFill>
                  <a:srgbClr val="000000"/>
                </a:solidFill>
                <a:latin typeface="verdana" panose="020B0604030504040204" pitchFamily="34" charset="0"/>
              </a:rPr>
              <a:t> </a:t>
            </a:r>
            <a:endParaRPr lang="it-IT" dirty="0"/>
          </a:p>
          <a:p>
            <a:r>
              <a:rPr lang="it-IT" dirty="0">
                <a:solidFill>
                  <a:srgbClr val="000000"/>
                </a:solidFill>
                <a:latin typeface="verdana" panose="020B0604030504040204" pitchFamily="34" charset="0"/>
              </a:rPr>
              <a:t>1) </a:t>
            </a:r>
            <a:r>
              <a:rPr lang="it-IT" b="1" dirty="0" smtClean="0">
                <a:solidFill>
                  <a:srgbClr val="000000"/>
                </a:solidFill>
                <a:latin typeface="verdana" panose="020B0604030504040204" pitchFamily="34" charset="0"/>
              </a:rPr>
              <a:t>Progetto </a:t>
            </a:r>
            <a:r>
              <a:rPr lang="it-IT" b="1" dirty="0">
                <a:solidFill>
                  <a:srgbClr val="000000"/>
                </a:solidFill>
                <a:latin typeface="verdana" panose="020B0604030504040204" pitchFamily="34" charset="0"/>
              </a:rPr>
              <a:t>“RIHTA - Sviluppo delle attività di valutazione sistematica delle tecnologie </a:t>
            </a:r>
            <a:r>
              <a:rPr lang="it-IT" b="1" dirty="0" smtClean="0">
                <a:solidFill>
                  <a:srgbClr val="000000"/>
                </a:solidFill>
                <a:latin typeface="verdana" panose="020B0604030504040204" pitchFamily="34" charset="0"/>
              </a:rPr>
              <a:t>sanitarie”. </a:t>
            </a:r>
            <a:r>
              <a:rPr lang="it-IT" dirty="0" smtClean="0">
                <a:solidFill>
                  <a:srgbClr val="000000"/>
                </a:solidFill>
                <a:latin typeface="verdana" panose="020B0604030504040204" pitchFamily="34" charset="0"/>
              </a:rPr>
              <a:t>Prevede </a:t>
            </a:r>
            <a:r>
              <a:rPr lang="it-IT" dirty="0">
                <a:solidFill>
                  <a:srgbClr val="000000"/>
                </a:solidFill>
                <a:latin typeface="verdana" panose="020B0604030504040204" pitchFamily="34" charset="0"/>
              </a:rPr>
              <a:t>la produzione di rapporti di </a:t>
            </a:r>
            <a:r>
              <a:rPr lang="it-IT" dirty="0" err="1">
                <a:solidFill>
                  <a:srgbClr val="000000"/>
                </a:solidFill>
                <a:latin typeface="verdana" panose="020B0604030504040204" pitchFamily="34" charset="0"/>
              </a:rPr>
              <a:t>horizon</a:t>
            </a:r>
            <a:r>
              <a:rPr lang="it-IT" dirty="0">
                <a:solidFill>
                  <a:srgbClr val="000000"/>
                </a:solidFill>
                <a:latin typeface="verdana" panose="020B0604030504040204" pitchFamily="34" charset="0"/>
              </a:rPr>
              <a:t> scanning (HS report), di valutazione tecnica (</a:t>
            </a:r>
            <a:r>
              <a:rPr lang="it-IT" dirty="0" err="1">
                <a:solidFill>
                  <a:srgbClr val="000000"/>
                </a:solidFill>
                <a:latin typeface="verdana" panose="020B0604030504040204" pitchFamily="34" charset="0"/>
              </a:rPr>
              <a:t>rapid</a:t>
            </a:r>
            <a:r>
              <a:rPr lang="it-IT" dirty="0">
                <a:solidFill>
                  <a:srgbClr val="000000"/>
                </a:solidFill>
                <a:latin typeface="verdana" panose="020B0604030504040204" pitchFamily="34" charset="0"/>
              </a:rPr>
              <a:t> HTA o sintetici, e full HTA o completi), revisioni sistematiche, valutazioni di costo-efficacia in collaborazione con altre Regioni sui seguenti dispositivi medici e procedure:</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HS report su </a:t>
            </a:r>
            <a:r>
              <a:rPr lang="it-IT" b="1" dirty="0" err="1">
                <a:solidFill>
                  <a:srgbClr val="000000"/>
                </a:solidFill>
                <a:latin typeface="verdana" panose="020B0604030504040204" pitchFamily="34" charset="0"/>
              </a:rPr>
              <a:t>KineSpring</a:t>
            </a:r>
            <a:r>
              <a:rPr lang="it-IT" b="1" dirty="0">
                <a:solidFill>
                  <a:srgbClr val="000000"/>
                </a:solidFill>
                <a:latin typeface="verdana" panose="020B0604030504040204" pitchFamily="34" charset="0"/>
              </a:rPr>
              <a:t> </a:t>
            </a:r>
            <a:r>
              <a:rPr lang="it-IT" dirty="0">
                <a:solidFill>
                  <a:srgbClr val="000000"/>
                </a:solidFill>
                <a:latin typeface="verdana" panose="020B0604030504040204" pitchFamily="34" charset="0"/>
              </a:rPr>
              <a:t>(dispositivo impiantabile per osteoartrosi ginocchio);</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HS report su </a:t>
            </a:r>
            <a:r>
              <a:rPr lang="it-IT" b="1" dirty="0" err="1">
                <a:solidFill>
                  <a:srgbClr val="000000"/>
                </a:solidFill>
                <a:latin typeface="verdana" panose="020B0604030504040204" pitchFamily="34" charset="0"/>
              </a:rPr>
              <a:t>AliveCor</a:t>
            </a:r>
            <a:r>
              <a:rPr lang="it-IT" b="1" dirty="0">
                <a:solidFill>
                  <a:srgbClr val="000000"/>
                </a:solidFill>
                <a:latin typeface="verdana" panose="020B0604030504040204" pitchFamily="34" charset="0"/>
              </a:rPr>
              <a:t> System </a:t>
            </a:r>
            <a:r>
              <a:rPr lang="it-IT" dirty="0">
                <a:solidFill>
                  <a:srgbClr val="000000"/>
                </a:solidFill>
                <a:latin typeface="verdana" panose="020B0604030504040204" pitchFamily="34" charset="0"/>
              </a:rPr>
              <a:t>(ECG tramite </a:t>
            </a:r>
            <a:r>
              <a:rPr lang="it-IT" dirty="0" err="1">
                <a:solidFill>
                  <a:srgbClr val="000000"/>
                </a:solidFill>
                <a:latin typeface="verdana" panose="020B0604030504040204" pitchFamily="34" charset="0"/>
              </a:rPr>
              <a:t>smartphone</a:t>
            </a:r>
            <a:r>
              <a:rPr lang="it-IT" dirty="0">
                <a:solidFill>
                  <a:srgbClr val="000000"/>
                </a:solidFill>
                <a:latin typeface="verdana" panose="020B0604030504040204" pitchFamily="34" charset="0"/>
              </a:rPr>
              <a:t>);</a:t>
            </a:r>
            <a:r>
              <a:rPr lang="it-IT" dirty="0"/>
              <a:t/>
            </a:r>
            <a:br>
              <a:rPr lang="it-IT" dirty="0"/>
            </a:br>
            <a:r>
              <a:rPr lang="it-IT"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Rapid</a:t>
            </a:r>
            <a:r>
              <a:rPr lang="it-IT" b="1" dirty="0">
                <a:solidFill>
                  <a:srgbClr val="000000"/>
                </a:solidFill>
                <a:latin typeface="verdana" panose="020B0604030504040204" pitchFamily="34" charset="0"/>
              </a:rPr>
              <a:t> HTA report su </a:t>
            </a:r>
            <a:r>
              <a:rPr lang="it-IT" b="1" dirty="0" err="1">
                <a:solidFill>
                  <a:srgbClr val="000000"/>
                </a:solidFill>
                <a:latin typeface="verdana" panose="020B0604030504040204" pitchFamily="34" charset="0"/>
              </a:rPr>
              <a:t>stent</a:t>
            </a:r>
            <a:r>
              <a:rPr lang="it-IT" b="1" dirty="0">
                <a:solidFill>
                  <a:srgbClr val="000000"/>
                </a:solidFill>
                <a:latin typeface="verdana" panose="020B0604030504040204" pitchFamily="34" charset="0"/>
              </a:rPr>
              <a:t> vascolari periferici</a:t>
            </a:r>
            <a:r>
              <a:rPr lang="it-IT" dirty="0">
                <a:solidFill>
                  <a:srgbClr val="000000"/>
                </a:solidFill>
                <a:latin typeface="verdana" panose="020B0604030504040204" pitchFamily="34" charset="0"/>
              </a:rPr>
              <a:t>;</a:t>
            </a:r>
            <a:r>
              <a:rPr lang="it-IT" dirty="0"/>
              <a:t/>
            </a:r>
            <a:br>
              <a:rPr lang="it-IT" dirty="0"/>
            </a:br>
            <a:r>
              <a:rPr lang="it-IT"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Rapid</a:t>
            </a:r>
            <a:r>
              <a:rPr lang="it-IT" b="1" dirty="0">
                <a:solidFill>
                  <a:srgbClr val="000000"/>
                </a:solidFill>
                <a:latin typeface="verdana" panose="020B0604030504040204" pitchFamily="34" charset="0"/>
              </a:rPr>
              <a:t> HTA report su </a:t>
            </a:r>
            <a:r>
              <a:rPr lang="it-IT" b="1" dirty="0" err="1">
                <a:solidFill>
                  <a:srgbClr val="000000"/>
                </a:solidFill>
                <a:latin typeface="verdana" panose="020B0604030504040204" pitchFamily="34" charset="0"/>
              </a:rPr>
              <a:t>catheter</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renal</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denervation</a:t>
            </a:r>
            <a:r>
              <a:rPr lang="it-IT" b="1" dirty="0">
                <a:solidFill>
                  <a:srgbClr val="000000"/>
                </a:solidFill>
                <a:latin typeface="verdana" panose="020B0604030504040204" pitchFamily="34" charset="0"/>
              </a:rPr>
              <a:t> for </a:t>
            </a:r>
            <a:r>
              <a:rPr lang="it-IT" b="1" dirty="0" err="1">
                <a:solidFill>
                  <a:srgbClr val="000000"/>
                </a:solidFill>
                <a:latin typeface="verdana" panose="020B0604030504040204" pitchFamily="34" charset="0"/>
              </a:rPr>
              <a:t>resistant</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hypertension</a:t>
            </a:r>
            <a:r>
              <a:rPr lang="it-IT" dirty="0">
                <a:solidFill>
                  <a:srgbClr val="000000"/>
                </a:solidFill>
                <a:latin typeface="verdana" panose="020B0604030504040204" pitchFamily="34" charset="0"/>
              </a:rPr>
              <a:t> (estensione di </a:t>
            </a:r>
            <a:r>
              <a:rPr lang="it-IT" dirty="0" err="1">
                <a:solidFill>
                  <a:srgbClr val="000000"/>
                </a:solidFill>
                <a:latin typeface="verdana" panose="020B0604030504040204" pitchFamily="34" charset="0"/>
              </a:rPr>
              <a:t>Rapid</a:t>
            </a:r>
            <a:r>
              <a:rPr lang="it-IT" dirty="0">
                <a:solidFill>
                  <a:srgbClr val="000000"/>
                </a:solidFill>
                <a:latin typeface="verdana" panose="020B0604030504040204" pitchFamily="34" charset="0"/>
              </a:rPr>
              <a:t> core HTA già disponibile);</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Full HTA report sull’intervento di chiusura percutanea del forame ovale pervio (PFO)</a:t>
            </a:r>
            <a:r>
              <a:rPr lang="it-IT" dirty="0">
                <a:solidFill>
                  <a:srgbClr val="000000"/>
                </a:solidFill>
                <a:latin typeface="verdana" panose="020B0604030504040204" pitchFamily="34" charset="0"/>
              </a:rPr>
              <a:t> nell’adulto per ictus cerebri criptogenetici recidivanti;</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Full HTA report sui test genomici in oncologia </a:t>
            </a:r>
            <a:r>
              <a:rPr lang="it-IT" b="1" dirty="0" smtClean="0">
                <a:solidFill>
                  <a:srgbClr val="000000"/>
                </a:solidFill>
                <a:latin typeface="verdana" panose="020B0604030504040204" pitchFamily="34" charset="0"/>
              </a:rPr>
              <a:t>mammaria </a:t>
            </a:r>
            <a:r>
              <a:rPr lang="it-IT" dirty="0" smtClean="0">
                <a:solidFill>
                  <a:srgbClr val="000000"/>
                </a:solidFill>
                <a:latin typeface="verdana" panose="020B0604030504040204" pitchFamily="34" charset="0"/>
              </a:rPr>
              <a:t>(es. </a:t>
            </a:r>
            <a:r>
              <a:rPr lang="it-IT" dirty="0" err="1" smtClean="0">
                <a:solidFill>
                  <a:srgbClr val="000000"/>
                </a:solidFill>
                <a:latin typeface="verdana" panose="020B0604030504040204" pitchFamily="34" charset="0"/>
              </a:rPr>
              <a:t>Brevagen</a:t>
            </a:r>
            <a:r>
              <a:rPr lang="it-IT" dirty="0" smtClean="0">
                <a:solidFill>
                  <a:srgbClr val="000000"/>
                </a:solidFill>
                <a:latin typeface="verdana" panose="020B0604030504040204" pitchFamily="34" charset="0"/>
              </a:rPr>
              <a:t>, 23&amp;Me). </a:t>
            </a:r>
            <a:endParaRPr lang="it-IT" dirty="0"/>
          </a:p>
        </p:txBody>
      </p:sp>
    </p:spTree>
    <p:extLst>
      <p:ext uri="{BB962C8B-B14F-4D97-AF65-F5344CB8AC3E}">
        <p14:creationId xmlns:p14="http://schemas.microsoft.com/office/powerpoint/2010/main" val="332374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D6BC6C-23FB-4CE1-BEC8-F3A28D45B08E}" type="slidenum">
              <a:rPr lang="it-IT" altLang="it-IT" sz="1400" smtClean="0">
                <a:solidFill>
                  <a:srgbClr val="898989"/>
                </a:solidFill>
                <a:latin typeface="Calibri" panose="020F0502020204030204" pitchFamily="34" charset="0"/>
                <a:cs typeface="Arial" panose="020B0604020202020204" pitchFamily="34" charset="0"/>
              </a:rPr>
              <a:pPr>
                <a:spcBef>
                  <a:spcPct val="0"/>
                </a:spcBef>
                <a:buFontTx/>
                <a:buNone/>
              </a:pPr>
              <a:t>18</a:t>
            </a:fld>
            <a:endParaRPr lang="it-IT" altLang="it-IT" sz="1400" smtClean="0">
              <a:solidFill>
                <a:srgbClr val="898989"/>
              </a:solidFill>
              <a:latin typeface="Calibri" panose="020F0502020204030204" pitchFamily="34" charset="0"/>
              <a:cs typeface="Arial" panose="020B060402020202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4" name="Rettangolo 3"/>
          <p:cNvSpPr/>
          <p:nvPr/>
        </p:nvSpPr>
        <p:spPr>
          <a:xfrm>
            <a:off x="200472" y="635198"/>
            <a:ext cx="9505056" cy="5663089"/>
          </a:xfrm>
          <a:prstGeom prst="rect">
            <a:avLst/>
          </a:prstGeom>
        </p:spPr>
        <p:txBody>
          <a:bodyPr wrap="square">
            <a:spAutoFit/>
          </a:bodyPr>
          <a:lstStyle/>
          <a:p>
            <a:r>
              <a:rPr lang="it-IT" sz="2000" b="1" dirty="0">
                <a:solidFill>
                  <a:srgbClr val="0000FF"/>
                </a:solidFill>
                <a:latin typeface="verdana" panose="020B0604030504040204" pitchFamily="34" charset="0"/>
              </a:rPr>
              <a:t>Bando </a:t>
            </a:r>
            <a:r>
              <a:rPr lang="it-IT" sz="2000" b="1" dirty="0" smtClean="0">
                <a:solidFill>
                  <a:srgbClr val="0000FF"/>
                </a:solidFill>
                <a:latin typeface="verdana" panose="020B0604030504040204" pitchFamily="34" charset="0"/>
              </a:rPr>
              <a:t>ricerca </a:t>
            </a:r>
            <a:r>
              <a:rPr lang="it-IT" sz="2000" b="1" dirty="0">
                <a:solidFill>
                  <a:srgbClr val="0000FF"/>
                </a:solidFill>
                <a:latin typeface="verdana" panose="020B0604030504040204" pitchFamily="34" charset="0"/>
              </a:rPr>
              <a:t>finalizzata per valutazioni HTA Regione </a:t>
            </a:r>
            <a:r>
              <a:rPr lang="it-IT" sz="2000" b="1" dirty="0" smtClean="0">
                <a:solidFill>
                  <a:srgbClr val="0000FF"/>
                </a:solidFill>
                <a:latin typeface="verdana" panose="020B0604030504040204" pitchFamily="34" charset="0"/>
              </a:rPr>
              <a:t>Lombardia</a:t>
            </a:r>
            <a:r>
              <a:rPr lang="it-IT" dirty="0"/>
              <a:t/>
            </a:r>
            <a:br>
              <a:rPr lang="it-IT" dirty="0"/>
            </a:br>
            <a:endParaRPr lang="it-IT" dirty="0"/>
          </a:p>
          <a:p>
            <a:r>
              <a:rPr lang="it-IT" dirty="0">
                <a:solidFill>
                  <a:srgbClr val="000000"/>
                </a:solidFill>
                <a:latin typeface="verdana" panose="020B0604030504040204" pitchFamily="34" charset="0"/>
              </a:rPr>
              <a:t>2) </a:t>
            </a:r>
            <a:r>
              <a:rPr lang="it-IT" b="1" dirty="0" smtClean="0">
                <a:solidFill>
                  <a:srgbClr val="000000"/>
                </a:solidFill>
                <a:latin typeface="verdana" panose="020B0604030504040204" pitchFamily="34" charset="0"/>
              </a:rPr>
              <a:t>Progetto </a:t>
            </a:r>
            <a:r>
              <a:rPr lang="it-IT" b="1" dirty="0">
                <a:solidFill>
                  <a:srgbClr val="000000"/>
                </a:solidFill>
                <a:latin typeface="verdana" panose="020B0604030504040204" pitchFamily="34" charset="0"/>
              </a:rPr>
              <a:t>MIDDIR “</a:t>
            </a:r>
            <a:r>
              <a:rPr lang="it-IT" b="1" dirty="0" err="1">
                <a:solidFill>
                  <a:srgbClr val="000000"/>
                </a:solidFill>
                <a:latin typeface="verdana" panose="020B0604030504040204" pitchFamily="34" charset="0"/>
              </a:rPr>
              <a:t>Methods</a:t>
            </a:r>
            <a:r>
              <a:rPr lang="it-IT" b="1" dirty="0">
                <a:solidFill>
                  <a:srgbClr val="000000"/>
                </a:solidFill>
                <a:latin typeface="verdana" panose="020B0604030504040204" pitchFamily="34" charset="0"/>
              </a:rPr>
              <a:t> for </a:t>
            </a:r>
            <a:r>
              <a:rPr lang="it-IT" b="1" dirty="0" err="1">
                <a:solidFill>
                  <a:srgbClr val="000000"/>
                </a:solidFill>
                <a:latin typeface="verdana" panose="020B0604030504040204" pitchFamily="34" charset="0"/>
              </a:rPr>
              <a:t>investments</a:t>
            </a:r>
            <a:r>
              <a:rPr lang="it-IT" b="1" dirty="0">
                <a:solidFill>
                  <a:srgbClr val="000000"/>
                </a:solidFill>
                <a:latin typeface="verdana" panose="020B0604030504040204" pitchFamily="34" charset="0"/>
              </a:rPr>
              <a:t>/</a:t>
            </a:r>
            <a:r>
              <a:rPr lang="it-IT" b="1" dirty="0" err="1">
                <a:solidFill>
                  <a:srgbClr val="000000"/>
                </a:solidFill>
                <a:latin typeface="verdana" panose="020B0604030504040204" pitchFamily="34" charset="0"/>
              </a:rPr>
              <a:t>disinvestments</a:t>
            </a:r>
            <a:r>
              <a:rPr lang="it-IT" b="1" dirty="0">
                <a:solidFill>
                  <a:srgbClr val="000000"/>
                </a:solidFill>
                <a:latin typeface="verdana" panose="020B0604030504040204" pitchFamily="34" charset="0"/>
              </a:rPr>
              <a:t> and </a:t>
            </a:r>
            <a:r>
              <a:rPr lang="it-IT" b="1" dirty="0" err="1">
                <a:solidFill>
                  <a:srgbClr val="000000"/>
                </a:solidFill>
                <a:latin typeface="verdana" panose="020B0604030504040204" pitchFamily="34" charset="0"/>
              </a:rPr>
              <a:t>distribution</a:t>
            </a:r>
            <a:r>
              <a:rPr lang="it-IT" b="1" dirty="0">
                <a:solidFill>
                  <a:srgbClr val="000000"/>
                </a:solidFill>
                <a:latin typeface="verdana" panose="020B0604030504040204" pitchFamily="34" charset="0"/>
              </a:rPr>
              <a:t> of </a:t>
            </a:r>
            <a:r>
              <a:rPr lang="it-IT" b="1" dirty="0" err="1">
                <a:solidFill>
                  <a:srgbClr val="000000"/>
                </a:solidFill>
                <a:latin typeface="verdana" panose="020B0604030504040204" pitchFamily="34" charset="0"/>
              </a:rPr>
              <a:t>health</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technologies</a:t>
            </a:r>
            <a:r>
              <a:rPr lang="it-IT" b="1" dirty="0">
                <a:solidFill>
                  <a:srgbClr val="000000"/>
                </a:solidFill>
                <a:latin typeface="verdana" panose="020B0604030504040204" pitchFamily="34" charset="0"/>
              </a:rPr>
              <a:t> in </a:t>
            </a:r>
            <a:r>
              <a:rPr lang="it-IT" b="1" dirty="0" err="1">
                <a:solidFill>
                  <a:srgbClr val="000000"/>
                </a:solidFill>
                <a:latin typeface="verdana" panose="020B0604030504040204" pitchFamily="34" charset="0"/>
              </a:rPr>
              <a:t>Italian</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Regions</a:t>
            </a:r>
            <a:r>
              <a:rPr lang="it-IT" b="1" dirty="0">
                <a:solidFill>
                  <a:srgbClr val="000000"/>
                </a:solidFill>
                <a:latin typeface="verdana" panose="020B0604030504040204" pitchFamily="34" charset="0"/>
              </a:rPr>
              <a:t>" </a:t>
            </a:r>
            <a:r>
              <a:rPr lang="it-IT" dirty="0">
                <a:solidFill>
                  <a:srgbClr val="000000"/>
                </a:solidFill>
                <a:latin typeface="verdana" panose="020B0604030504040204" pitchFamily="34" charset="0"/>
              </a:rPr>
              <a:t>che comporta lo sviluppo di un approccio sistematico ed integrato per identificare tecnologie obsolete ed opportunità di disinvestimento con riallocazione programmata (anche con metodi di programmazione di bilancio con analisi marginale di benefici e costi) tramite una Revisione Sistematica dei metodi di analisi decisionale a criteri multipli (ADCM) applicati nelle valutazioni HTA a livello internazionale, comprensiva di una verifica della performance di soluzioni ed applicativi per la identificazione di aree, dispositivi e procedure candidabili per il disinvestimento, compreso l’applicativo PRITECH realizzato dalla regione spagnola della Galizia</a:t>
            </a:r>
            <a:r>
              <a:rPr lang="it-IT" dirty="0" smtClean="0">
                <a:solidFill>
                  <a:srgbClr val="000000"/>
                </a:solidFill>
                <a:latin typeface="verdana" panose="020B0604030504040204" pitchFamily="34" charset="0"/>
              </a:rPr>
              <a:t>.</a:t>
            </a:r>
          </a:p>
          <a:p>
            <a:endParaRPr lang="it-IT" dirty="0"/>
          </a:p>
          <a:p>
            <a:r>
              <a:rPr lang="it-IT" dirty="0">
                <a:solidFill>
                  <a:srgbClr val="000000"/>
                </a:solidFill>
                <a:latin typeface="verdana" panose="020B0604030504040204" pitchFamily="34" charset="0"/>
              </a:rPr>
              <a:t>Il bando è stato adottato con Decreto della D.G. Salute n° 4220 del 20/5/2014, rivolto ad Aziende Sanitarie Locali, Aziende Ospedaliere, Istituti di Ricerca e Cura a Carattere Scientifico (IRCCS), Dipartimenti Universitari appartenenti alle aree e ai settori scientifico disciplinari di pertinenza. Il decreto riporta le modalità per la presentazione e valutazione delle candidature e per l'erogazione del finanziamento.</a:t>
            </a:r>
            <a:endParaRPr lang="it-IT" dirty="0">
              <a:effectLst/>
            </a:endParaRPr>
          </a:p>
        </p:txBody>
      </p:sp>
    </p:spTree>
    <p:extLst>
      <p:ext uri="{BB962C8B-B14F-4D97-AF65-F5344CB8AC3E}">
        <p14:creationId xmlns:p14="http://schemas.microsoft.com/office/powerpoint/2010/main" val="310950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560512" y="1268760"/>
            <a:ext cx="8784975" cy="3970318"/>
          </a:xfrm>
          <a:prstGeom prst="rect">
            <a:avLst/>
          </a:prstGeom>
          <a:noFill/>
        </p:spPr>
        <p:txBody>
          <a:bodyPr wrap="square" rtlCol="0">
            <a:spAutoFit/>
          </a:bodyPr>
          <a:lstStyle/>
          <a:p>
            <a:r>
              <a:rPr lang="it-IT" sz="2800" dirty="0" smtClean="0">
                <a:solidFill>
                  <a:schemeClr val="bg1">
                    <a:lumMod val="85000"/>
                  </a:schemeClr>
                </a:solidFill>
              </a:rPr>
              <a:t>1. Valutare le tecnologie sanitarie, decidere i rimborsi</a:t>
            </a:r>
          </a:p>
          <a:p>
            <a:endParaRPr lang="it-IT" sz="2800" dirty="0" smtClean="0">
              <a:solidFill>
                <a:schemeClr val="bg1">
                  <a:lumMod val="85000"/>
                </a:schemeClr>
              </a:solidFill>
            </a:endParaRPr>
          </a:p>
          <a:p>
            <a:r>
              <a:rPr lang="it-IT" sz="2800" dirty="0" smtClean="0">
                <a:solidFill>
                  <a:schemeClr val="bg1">
                    <a:lumMod val="85000"/>
                  </a:schemeClr>
                </a:solidFill>
              </a:rPr>
              <a:t>2. Programma regionale di </a:t>
            </a:r>
            <a:br>
              <a:rPr lang="it-IT" sz="2800" dirty="0" smtClean="0">
                <a:solidFill>
                  <a:schemeClr val="bg1">
                    <a:lumMod val="85000"/>
                  </a:schemeClr>
                </a:solidFill>
              </a:rPr>
            </a:br>
            <a:r>
              <a:rPr lang="it-IT" sz="2800" dirty="0" smtClean="0">
                <a:solidFill>
                  <a:schemeClr val="bg1">
                    <a:lumMod val="85000"/>
                  </a:schemeClr>
                </a:solidFill>
              </a:rPr>
              <a:t>    Valutazione delle Tecnologie Sanitarie (VTS-HTA):</a:t>
            </a:r>
          </a:p>
          <a:p>
            <a:pPr lvl="1"/>
            <a:r>
              <a:rPr lang="it-IT" sz="2800" dirty="0" smtClean="0">
                <a:solidFill>
                  <a:schemeClr val="bg1">
                    <a:lumMod val="85000"/>
                  </a:schemeClr>
                </a:solidFill>
              </a:rPr>
              <a:t>- Modalità</a:t>
            </a:r>
          </a:p>
          <a:p>
            <a:pPr lvl="1"/>
            <a:r>
              <a:rPr lang="it-IT" sz="2800" dirty="0" smtClean="0">
                <a:solidFill>
                  <a:schemeClr val="bg1">
                    <a:lumMod val="85000"/>
                  </a:schemeClr>
                </a:solidFill>
              </a:rPr>
              <a:t>- Prodotti</a:t>
            </a:r>
          </a:p>
          <a:p>
            <a:endParaRPr lang="it-IT" sz="2800" dirty="0" smtClean="0"/>
          </a:p>
          <a:p>
            <a:r>
              <a:rPr lang="it-IT" sz="2800" b="1" dirty="0" smtClean="0"/>
              <a:t>3. Tecnologie sanitarie nelle cure primarie:</a:t>
            </a:r>
            <a:br>
              <a:rPr lang="it-IT" sz="2800" b="1" dirty="0" smtClean="0"/>
            </a:br>
            <a:r>
              <a:rPr lang="it-IT" sz="2800" b="1" dirty="0" smtClean="0"/>
              <a:t>    identificazione e valutazione</a:t>
            </a:r>
            <a:endParaRPr lang="it-IT" sz="2800" b="1" dirty="0"/>
          </a:p>
        </p:txBody>
      </p:sp>
    </p:spTree>
    <p:extLst>
      <p:ext uri="{BB962C8B-B14F-4D97-AF65-F5344CB8AC3E}">
        <p14:creationId xmlns:p14="http://schemas.microsoft.com/office/powerpoint/2010/main" val="227847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560512" y="1268760"/>
            <a:ext cx="8784975" cy="3970318"/>
          </a:xfrm>
          <a:prstGeom prst="rect">
            <a:avLst/>
          </a:prstGeom>
          <a:noFill/>
        </p:spPr>
        <p:txBody>
          <a:bodyPr wrap="square" rtlCol="0">
            <a:spAutoFit/>
          </a:bodyPr>
          <a:lstStyle/>
          <a:p>
            <a:r>
              <a:rPr lang="it-IT" sz="2800" dirty="0" smtClean="0"/>
              <a:t>1. Valutare le tecnologie sanitarie, decidere i rimborsi</a:t>
            </a:r>
          </a:p>
          <a:p>
            <a:endParaRPr lang="it-IT" sz="2800" dirty="0" smtClean="0"/>
          </a:p>
          <a:p>
            <a:r>
              <a:rPr lang="it-IT" sz="2800" dirty="0" smtClean="0"/>
              <a:t>2. Programma regionale di </a:t>
            </a:r>
            <a:br>
              <a:rPr lang="it-IT" sz="2800" dirty="0" smtClean="0"/>
            </a:br>
            <a:r>
              <a:rPr lang="it-IT" sz="2800" dirty="0" smtClean="0"/>
              <a:t>    Valutazione delle Tecnologie Sanitarie (VTS-HTA):</a:t>
            </a:r>
          </a:p>
          <a:p>
            <a:pPr lvl="1"/>
            <a:r>
              <a:rPr lang="it-IT" sz="2800" dirty="0" smtClean="0"/>
              <a:t>- Modalità</a:t>
            </a:r>
          </a:p>
          <a:p>
            <a:pPr lvl="1"/>
            <a:r>
              <a:rPr lang="it-IT" sz="2800" dirty="0" smtClean="0"/>
              <a:t>- Prodotti</a:t>
            </a:r>
          </a:p>
          <a:p>
            <a:endParaRPr lang="it-IT" sz="2800" dirty="0" smtClean="0"/>
          </a:p>
          <a:p>
            <a:r>
              <a:rPr lang="it-IT" sz="2800" dirty="0" smtClean="0"/>
              <a:t>3. Tecnologie sanitarie nelle cure primarie:</a:t>
            </a:r>
            <a:br>
              <a:rPr lang="it-IT" sz="2800" dirty="0" smtClean="0"/>
            </a:br>
            <a:r>
              <a:rPr lang="it-IT" sz="2800" dirty="0" smtClean="0"/>
              <a:t>    identificazione e valutazione</a:t>
            </a:r>
            <a:endParaRPr lang="it-IT" sz="2800" dirty="0"/>
          </a:p>
        </p:txBody>
      </p:sp>
    </p:spTree>
    <p:extLst>
      <p:ext uri="{BB962C8B-B14F-4D97-AF65-F5344CB8AC3E}">
        <p14:creationId xmlns:p14="http://schemas.microsoft.com/office/powerpoint/2010/main" val="3145729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3" name="Segnaposto contenuto 2"/>
          <p:cNvSpPr>
            <a:spLocks noGrp="1"/>
          </p:cNvSpPr>
          <p:nvPr>
            <p:ph idx="4294967295"/>
          </p:nvPr>
        </p:nvSpPr>
        <p:spPr>
          <a:xfrm>
            <a:off x="0" y="3356991"/>
            <a:ext cx="9777536" cy="2880321"/>
          </a:xfrm>
        </p:spPr>
        <p:txBody>
          <a:bodyPr rtlCol="0">
            <a:normAutofit fontScale="85000" lnSpcReduction="20000"/>
          </a:bodyPr>
          <a:lstStyle/>
          <a:p>
            <a:pPr eaLnBrk="1" fontAlgn="auto" hangingPunct="1">
              <a:spcAft>
                <a:spcPts val="0"/>
              </a:spcAft>
              <a:defRPr/>
            </a:pPr>
            <a:r>
              <a:rPr lang="it-IT" sz="2600" b="1" dirty="0">
                <a:solidFill>
                  <a:srgbClr val="0000FF"/>
                </a:solidFill>
              </a:rPr>
              <a:t>AHRQ USA </a:t>
            </a:r>
            <a:br>
              <a:rPr lang="it-IT" sz="2600" b="1" dirty="0">
                <a:solidFill>
                  <a:srgbClr val="0000FF"/>
                </a:solidFill>
              </a:rPr>
            </a:br>
            <a:r>
              <a:rPr lang="en-US" sz="2600" dirty="0">
                <a:solidFill>
                  <a:srgbClr val="0000FF"/>
                </a:solidFill>
              </a:rPr>
              <a:t>The Agency for Healthcare Research and Quality's</a:t>
            </a:r>
          </a:p>
          <a:p>
            <a:pPr marL="411480" lvl="1" indent="0" eaLnBrk="1" fontAlgn="auto" hangingPunct="1">
              <a:spcAft>
                <a:spcPts val="0"/>
              </a:spcAft>
              <a:buNone/>
              <a:defRPr/>
            </a:pPr>
            <a:r>
              <a:rPr lang="it-IT" sz="2200" dirty="0"/>
              <a:t>È uno dei 12 servizi all’interno del Dipartimento di Salute e Servizi Umani. AHRQ sviluppa la ricerca e gli strumenti pratici per migliorare la qualità, la sicurezza, l'efficacia e l'efficienza dell'assistenza sanitaria.</a:t>
            </a:r>
          </a:p>
          <a:p>
            <a:pPr eaLnBrk="1" fontAlgn="auto" hangingPunct="1">
              <a:spcAft>
                <a:spcPts val="0"/>
              </a:spcAft>
              <a:defRPr/>
            </a:pPr>
            <a:r>
              <a:rPr lang="it-IT" sz="2600" b="1" dirty="0" err="1">
                <a:solidFill>
                  <a:srgbClr val="0000FF"/>
                </a:solidFill>
              </a:rPr>
              <a:t>MaDOx</a:t>
            </a:r>
            <a:r>
              <a:rPr lang="it-IT" sz="2600" dirty="0">
                <a:solidFill>
                  <a:srgbClr val="0000FF"/>
                </a:solidFill>
              </a:rPr>
              <a:t> </a:t>
            </a:r>
            <a:br>
              <a:rPr lang="it-IT" sz="2600" dirty="0">
                <a:solidFill>
                  <a:srgbClr val="0000FF"/>
                </a:solidFill>
              </a:rPr>
            </a:br>
            <a:r>
              <a:rPr lang="en-US" sz="2600" dirty="0">
                <a:solidFill>
                  <a:srgbClr val="0000FF"/>
                </a:solidFill>
              </a:rPr>
              <a:t>The Oxford Centre for Monitoring and Diagnosis in Primary Care</a:t>
            </a:r>
          </a:p>
          <a:p>
            <a:pPr marL="411480" lvl="1" indent="0" eaLnBrk="1" fontAlgn="auto" hangingPunct="1">
              <a:spcAft>
                <a:spcPts val="0"/>
              </a:spcAft>
              <a:buNone/>
              <a:defRPr/>
            </a:pPr>
            <a:r>
              <a:rPr lang="it-IT" sz="2200" dirty="0"/>
              <a:t>Un programma di ricerca finanziato dal National </a:t>
            </a:r>
            <a:r>
              <a:rPr lang="it-IT" sz="2200" dirty="0" err="1"/>
              <a:t>Institute</a:t>
            </a:r>
            <a:r>
              <a:rPr lang="it-IT" sz="2200" dirty="0"/>
              <a:t> for Health </a:t>
            </a:r>
            <a:r>
              <a:rPr lang="it-IT" sz="2200" dirty="0" err="1"/>
              <a:t>Research</a:t>
            </a:r>
            <a:r>
              <a:rPr lang="it-IT" sz="2200" dirty="0"/>
              <a:t> (NIHR) con sede presso il Dipartimento di Scienze di Sanità Primaria presso l'Università di Oxford (PHC) </a:t>
            </a:r>
            <a:r>
              <a:rPr lang="it-IT" sz="2200" dirty="0" smtClean="0"/>
              <a:t>il </a:t>
            </a:r>
            <a:r>
              <a:rPr lang="it-IT" sz="2200" dirty="0"/>
              <a:t>cui obiettivo è migliorare il monitoraggio e la diagnostica utilizzati sul territorio.</a:t>
            </a:r>
          </a:p>
          <a:p>
            <a:pPr marL="640080" lvl="1" eaLnBrk="1" fontAlgn="auto" hangingPunct="1">
              <a:spcAft>
                <a:spcPts val="0"/>
              </a:spcAft>
              <a:defRPr/>
            </a:pPr>
            <a:endParaRPr lang="it-IT" dirty="0" smtClean="0"/>
          </a:p>
          <a:p>
            <a:pPr eaLnBrk="1" fontAlgn="auto" hangingPunct="1">
              <a:spcAft>
                <a:spcPts val="0"/>
              </a:spcAft>
              <a:defRPr/>
            </a:pPr>
            <a:endParaRPr lang="it-IT" dirty="0" smtClean="0"/>
          </a:p>
        </p:txBody>
      </p:sp>
      <p:sp>
        <p:nvSpPr>
          <p:cNvPr id="23560" name="Segnaposto testo 2"/>
          <p:cNvSpPr txBox="1">
            <a:spLocks/>
          </p:cNvSpPr>
          <p:nvPr/>
        </p:nvSpPr>
        <p:spPr bwMode="auto">
          <a:xfrm>
            <a:off x="382588" y="-26988"/>
            <a:ext cx="4570412" cy="495301"/>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Esperienza ASL Pavia - Scuola di MG</a:t>
            </a:r>
          </a:p>
        </p:txBody>
      </p:sp>
      <p:sp>
        <p:nvSpPr>
          <p:cNvPr id="12" name="Segnaposto testo 2"/>
          <p:cNvSpPr txBox="1">
            <a:spLocks/>
          </p:cNvSpPr>
          <p:nvPr/>
        </p:nvSpPr>
        <p:spPr bwMode="auto">
          <a:xfrm>
            <a:off x="435296" y="620688"/>
            <a:ext cx="8769424" cy="24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eaLnBrk="1" hangingPunct="1">
              <a:buFont typeface="Arial" panose="020B0604020202020204" pitchFamily="34" charset="0"/>
              <a:buNone/>
            </a:pPr>
            <a:r>
              <a:rPr lang="it-IT" altLang="it-IT" sz="2800" smtClean="0"/>
              <a:t>ASL Pavia</a:t>
            </a:r>
          </a:p>
          <a:p>
            <a:pPr marL="114300" indent="0" algn="ctr" eaLnBrk="1" hangingPunct="1">
              <a:buFont typeface="Arial" panose="020B0604020202020204" pitchFamily="34" charset="0"/>
              <a:buNone/>
            </a:pPr>
            <a:r>
              <a:rPr lang="it-IT" altLang="it-IT" sz="2800" smtClean="0"/>
              <a:t>Scuola di Formazione Specifica per la Medicina Generale</a:t>
            </a:r>
            <a:endParaRPr lang="it-IT" altLang="it-IT" sz="3600" smtClean="0"/>
          </a:p>
          <a:p>
            <a:pPr marL="114300" indent="0" algn="ctr" eaLnBrk="1" hangingPunct="1">
              <a:buFont typeface="Arial" panose="020B0604020202020204" pitchFamily="34" charset="0"/>
              <a:buNone/>
            </a:pPr>
            <a:r>
              <a:rPr lang="it-IT" altLang="it-IT" b="1" smtClean="0">
                <a:solidFill>
                  <a:srgbClr val="0000FF"/>
                </a:solidFill>
              </a:rPr>
              <a:t>Identifica​zione di tecnologie emergenti di possibile interesse per la medicina generale</a:t>
            </a:r>
          </a:p>
          <a:p>
            <a:pPr marL="114300" indent="0" algn="ctr" eaLnBrk="1" hangingPunct="1">
              <a:buFont typeface="Arial" panose="020B0604020202020204" pitchFamily="34" charset="0"/>
              <a:buNone/>
            </a:pPr>
            <a:r>
              <a:rPr lang="it-IT" altLang="it-IT" sz="2400" smtClean="0"/>
              <a:t>Dr. Luca Vincenti, Anna Lang</a:t>
            </a:r>
            <a:endParaRPr lang="it-IT" altLang="it-IT" sz="2800" dirty="0"/>
          </a:p>
        </p:txBody>
      </p:sp>
    </p:spTree>
    <p:extLst>
      <p:ext uri="{BB962C8B-B14F-4D97-AF65-F5344CB8AC3E}">
        <p14:creationId xmlns:p14="http://schemas.microsoft.com/office/powerpoint/2010/main" val="90203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1843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9" y="346075"/>
            <a:ext cx="7388225" cy="6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Segnaposto testo 2"/>
          <p:cNvSpPr txBox="1">
            <a:spLocks/>
          </p:cNvSpPr>
          <p:nvPr/>
        </p:nvSpPr>
        <p:spPr bwMode="auto">
          <a:xfrm>
            <a:off x="382589" y="-26988"/>
            <a:ext cx="6657975" cy="495301"/>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Esempi di tecnologie emergenti e di programmi di HS</a:t>
            </a:r>
          </a:p>
        </p:txBody>
      </p:sp>
      <p:pic>
        <p:nvPicPr>
          <p:cNvPr id="7"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1032" y="1124744"/>
            <a:ext cx="445938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05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20485"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6" y="260351"/>
            <a:ext cx="6824663"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389" y="1341438"/>
            <a:ext cx="5272087" cy="137001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Segnaposto testo 2"/>
          <p:cNvSpPr txBox="1">
            <a:spLocks/>
          </p:cNvSpPr>
          <p:nvPr/>
        </p:nvSpPr>
        <p:spPr bwMode="auto">
          <a:xfrm>
            <a:off x="382589" y="-26988"/>
            <a:ext cx="6657975" cy="495301"/>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Esempi di tecnologie emergenti e di programmi di HS</a:t>
            </a:r>
          </a:p>
        </p:txBody>
      </p:sp>
    </p:spTree>
    <p:extLst>
      <p:ext uri="{BB962C8B-B14F-4D97-AF65-F5344CB8AC3E}">
        <p14:creationId xmlns:p14="http://schemas.microsoft.com/office/powerpoint/2010/main" val="271717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Titolo 1"/>
          <p:cNvSpPr>
            <a:spLocks noGrp="1"/>
          </p:cNvSpPr>
          <p:nvPr>
            <p:ph type="title" idx="4294967295"/>
          </p:nvPr>
        </p:nvSpPr>
        <p:spPr>
          <a:xfrm>
            <a:off x="491930" y="620688"/>
            <a:ext cx="8578850" cy="930275"/>
          </a:xfrm>
        </p:spPr>
        <p:txBody>
          <a:bodyPr/>
          <a:lstStyle/>
          <a:p>
            <a:pPr eaLnBrk="1" fontAlgn="auto" hangingPunct="1">
              <a:spcAft>
                <a:spcPts val="0"/>
              </a:spcAft>
              <a:defRPr/>
            </a:pPr>
            <a:r>
              <a:rPr lang="it-IT" sz="3600" b="1" dirty="0">
                <a:latin typeface="+mn-lt"/>
              </a:rPr>
              <a:t>Risultato</a:t>
            </a:r>
            <a:br>
              <a:rPr lang="it-IT" sz="3600" b="1" dirty="0">
                <a:latin typeface="+mn-lt"/>
              </a:rPr>
            </a:br>
            <a:r>
              <a:rPr lang="it-IT" sz="2800" b="1" dirty="0">
                <a:solidFill>
                  <a:srgbClr val="C00000"/>
                </a:solidFill>
                <a:latin typeface="+mn-lt"/>
              </a:rPr>
              <a:t>121 tecnologie di potenziale interesse per la MG</a:t>
            </a:r>
            <a:endParaRPr lang="it-IT" sz="4000" b="1" dirty="0">
              <a:solidFill>
                <a:srgbClr val="C00000"/>
              </a:solidFill>
              <a:latin typeface="+mn-lt"/>
            </a:endParaRPr>
          </a:p>
        </p:txBody>
      </p:sp>
      <p:sp>
        <p:nvSpPr>
          <p:cNvPr id="3" name="Segnaposto testo 2"/>
          <p:cNvSpPr>
            <a:spLocks noGrp="1"/>
          </p:cNvSpPr>
          <p:nvPr>
            <p:ph type="body" idx="4294967295"/>
          </p:nvPr>
        </p:nvSpPr>
        <p:spPr>
          <a:xfrm>
            <a:off x="491930" y="1720058"/>
            <a:ext cx="8829675" cy="4103687"/>
          </a:xfrm>
        </p:spPr>
        <p:txBody>
          <a:bodyPr rtlCol="0">
            <a:normAutofit fontScale="92500" lnSpcReduction="20000"/>
          </a:bodyPr>
          <a:lstStyle/>
          <a:p>
            <a:pPr marL="114300" indent="0" algn="ctr" eaLnBrk="1" fontAlgn="auto" hangingPunct="1">
              <a:spcAft>
                <a:spcPts val="0"/>
              </a:spcAft>
              <a:buNone/>
              <a:defRPr/>
            </a:pPr>
            <a:r>
              <a:rPr lang="it-IT" b="1" dirty="0">
                <a:solidFill>
                  <a:srgbClr val="0000FF"/>
                </a:solidFill>
              </a:rPr>
              <a:t>AHRQ USA</a:t>
            </a:r>
          </a:p>
          <a:p>
            <a:pPr marL="640080" lvl="1" eaLnBrk="1" fontAlgn="auto" hangingPunct="1">
              <a:spcAft>
                <a:spcPts val="0"/>
              </a:spcAft>
              <a:buFont typeface="Wingdings" pitchFamily="2" charset="2"/>
              <a:buChar char="§"/>
              <a:defRPr/>
            </a:pPr>
            <a:r>
              <a:rPr lang="it-IT" sz="2400" dirty="0"/>
              <a:t>I° Fase: </a:t>
            </a:r>
          </a:p>
          <a:p>
            <a:pPr marL="1005840" lvl="2" eaLnBrk="1" fontAlgn="auto" hangingPunct="1">
              <a:spcAft>
                <a:spcPts val="0"/>
              </a:spcAft>
              <a:buClr>
                <a:schemeClr val="accent3"/>
              </a:buClr>
              <a:defRPr/>
            </a:pPr>
            <a:r>
              <a:rPr lang="it-IT" sz="2000" dirty="0"/>
              <a:t>Selezione iniziale</a:t>
            </a:r>
          </a:p>
          <a:p>
            <a:pPr marL="1280160" lvl="3" eaLnBrk="1" fontAlgn="auto" hangingPunct="1">
              <a:spcAft>
                <a:spcPts val="0"/>
              </a:spcAft>
              <a:buClr>
                <a:schemeClr val="accent4"/>
              </a:buClr>
              <a:defRPr/>
            </a:pPr>
            <a:r>
              <a:rPr lang="it-IT" sz="1800" dirty="0"/>
              <a:t>Medico 1          117 tecnologie  </a:t>
            </a:r>
          </a:p>
          <a:p>
            <a:pPr marL="1280160" lvl="3" eaLnBrk="1" fontAlgn="auto" hangingPunct="1">
              <a:spcAft>
                <a:spcPts val="0"/>
              </a:spcAft>
              <a:buClr>
                <a:schemeClr val="accent4"/>
              </a:buClr>
              <a:defRPr/>
            </a:pPr>
            <a:r>
              <a:rPr lang="it-IT" sz="1800" dirty="0"/>
              <a:t>Medico 2          108 tecnologie</a:t>
            </a:r>
          </a:p>
          <a:p>
            <a:pPr marL="1280160" lvl="3" eaLnBrk="1" fontAlgn="auto" hangingPunct="1">
              <a:spcAft>
                <a:spcPts val="0"/>
              </a:spcAft>
              <a:buClr>
                <a:schemeClr val="accent4"/>
              </a:buClr>
              <a:defRPr/>
            </a:pPr>
            <a:r>
              <a:rPr lang="it-IT" sz="1800" dirty="0"/>
              <a:t> Buona concordanza inter-osservatore (Kappa di Cohen K=0,65)</a:t>
            </a:r>
          </a:p>
          <a:p>
            <a:pPr marL="1005840" lvl="2" eaLnBrk="1" fontAlgn="auto" hangingPunct="1">
              <a:spcAft>
                <a:spcPts val="0"/>
              </a:spcAft>
              <a:buClr>
                <a:schemeClr val="accent3"/>
              </a:buClr>
              <a:defRPr/>
            </a:pPr>
            <a:r>
              <a:rPr lang="it-IT" sz="2000" dirty="0"/>
              <a:t>Risoluzione in consenso: 109 tecnologie (13 incerte)</a:t>
            </a:r>
          </a:p>
          <a:p>
            <a:pPr marL="640080" lvl="1" eaLnBrk="1" fontAlgn="auto" hangingPunct="1">
              <a:spcAft>
                <a:spcPts val="0"/>
              </a:spcAft>
              <a:defRPr/>
            </a:pPr>
            <a:r>
              <a:rPr lang="it-IT" sz="2400" dirty="0"/>
              <a:t>II° Fase</a:t>
            </a:r>
          </a:p>
          <a:p>
            <a:pPr marL="1005840" lvl="2" eaLnBrk="1" fontAlgn="auto" hangingPunct="1">
              <a:spcAft>
                <a:spcPts val="0"/>
              </a:spcAft>
              <a:buClr>
                <a:schemeClr val="accent3"/>
              </a:buClr>
              <a:defRPr/>
            </a:pPr>
            <a:r>
              <a:rPr lang="it-IT" sz="2000" dirty="0"/>
              <a:t>selezione definitiva       95 tecnologie</a:t>
            </a:r>
          </a:p>
          <a:p>
            <a:pPr marL="114300" indent="0" algn="ctr" eaLnBrk="1" fontAlgn="auto" hangingPunct="1">
              <a:spcAft>
                <a:spcPts val="0"/>
              </a:spcAft>
              <a:buNone/>
              <a:defRPr/>
            </a:pPr>
            <a:r>
              <a:rPr lang="it-IT" b="1" dirty="0" err="1">
                <a:solidFill>
                  <a:srgbClr val="0000FF"/>
                </a:solidFill>
              </a:rPr>
              <a:t>MaDOx</a:t>
            </a:r>
            <a:r>
              <a:rPr lang="it-IT" b="1" dirty="0">
                <a:solidFill>
                  <a:srgbClr val="0000FF"/>
                </a:solidFill>
              </a:rPr>
              <a:t> UK</a:t>
            </a:r>
          </a:p>
          <a:p>
            <a:pPr marL="640080" lvl="1" eaLnBrk="1" fontAlgn="auto" hangingPunct="1">
              <a:spcAft>
                <a:spcPts val="0"/>
              </a:spcAft>
              <a:defRPr/>
            </a:pPr>
            <a:r>
              <a:rPr lang="it-IT" sz="2400" dirty="0"/>
              <a:t>Selezione di 26 tecnologie</a:t>
            </a:r>
          </a:p>
          <a:p>
            <a:pPr marL="640080" lvl="1" eaLnBrk="1" fontAlgn="auto" hangingPunct="1">
              <a:spcAft>
                <a:spcPts val="0"/>
              </a:spcAft>
              <a:defRPr/>
            </a:pPr>
            <a:r>
              <a:rPr lang="it-IT" sz="2400" dirty="0"/>
              <a:t>Popolazione di schede (secondo i criteri PICO)</a:t>
            </a:r>
          </a:p>
          <a:p>
            <a:pPr eaLnBrk="1" fontAlgn="auto" hangingPunct="1">
              <a:spcAft>
                <a:spcPts val="0"/>
              </a:spcAft>
              <a:defRPr/>
            </a:pPr>
            <a:endParaRPr lang="it-IT" dirty="0" smtClean="0"/>
          </a:p>
          <a:p>
            <a:pPr marL="1005840" lvl="2" eaLnBrk="1" fontAlgn="auto" hangingPunct="1">
              <a:spcAft>
                <a:spcPts val="0"/>
              </a:spcAft>
              <a:buClr>
                <a:schemeClr val="accent3"/>
              </a:buClr>
              <a:defRPr/>
            </a:pPr>
            <a:endParaRPr lang="it-IT" dirty="0"/>
          </a:p>
          <a:p>
            <a:pPr eaLnBrk="1" fontAlgn="auto" hangingPunct="1">
              <a:spcAft>
                <a:spcPts val="0"/>
              </a:spcAft>
              <a:buFont typeface="Wingdings" pitchFamily="2" charset="2"/>
              <a:buChar char="§"/>
              <a:defRPr/>
            </a:pPr>
            <a:endParaRPr lang="it-IT" dirty="0" smtClean="0"/>
          </a:p>
          <a:p>
            <a:pPr eaLnBrk="1" fontAlgn="auto" hangingPunct="1">
              <a:spcAft>
                <a:spcPts val="0"/>
              </a:spcAft>
              <a:defRPr/>
            </a:pPr>
            <a:endParaRPr lang="it-IT" dirty="0" smtClean="0"/>
          </a:p>
          <a:p>
            <a:pPr eaLnBrk="1" fontAlgn="auto" hangingPunct="1">
              <a:spcAft>
                <a:spcPts val="0"/>
              </a:spcAft>
              <a:defRPr/>
            </a:pPr>
            <a:endParaRPr lang="it-IT" dirty="0" smtClean="0"/>
          </a:p>
          <a:p>
            <a:pPr marL="640080" lvl="1" eaLnBrk="1" fontAlgn="auto" hangingPunct="1">
              <a:spcAft>
                <a:spcPts val="0"/>
              </a:spcAft>
              <a:defRPr/>
            </a:pPr>
            <a:endParaRPr lang="it-IT" dirty="0" smtClean="0"/>
          </a:p>
          <a:p>
            <a:pPr eaLnBrk="1" fontAlgn="auto" hangingPunct="1">
              <a:spcAft>
                <a:spcPts val="0"/>
              </a:spcAft>
              <a:defRPr/>
            </a:pPr>
            <a:endParaRPr lang="it-IT" dirty="0"/>
          </a:p>
          <a:p>
            <a:pPr eaLnBrk="1" fontAlgn="auto" hangingPunct="1">
              <a:spcAft>
                <a:spcPts val="0"/>
              </a:spcAft>
              <a:defRPr/>
            </a:pPr>
            <a:endParaRPr lang="it-IT" dirty="0" smtClean="0"/>
          </a:p>
          <a:p>
            <a:pPr eaLnBrk="1" fontAlgn="auto" hangingPunct="1">
              <a:spcAft>
                <a:spcPts val="0"/>
              </a:spcAft>
              <a:defRPr/>
            </a:pPr>
            <a:endParaRPr lang="it-IT" dirty="0"/>
          </a:p>
          <a:p>
            <a:pPr eaLnBrk="1" fontAlgn="auto" hangingPunct="1">
              <a:spcAft>
                <a:spcPts val="0"/>
              </a:spcAft>
              <a:defRPr/>
            </a:pPr>
            <a:endParaRPr lang="it-IT" dirty="0" smtClean="0"/>
          </a:p>
          <a:p>
            <a:pPr eaLnBrk="1" fontAlgn="auto" hangingPunct="1">
              <a:spcAft>
                <a:spcPts val="0"/>
              </a:spcAft>
              <a:defRPr/>
            </a:pPr>
            <a:endParaRPr lang="it-IT" dirty="0"/>
          </a:p>
          <a:p>
            <a:pPr eaLnBrk="1" fontAlgn="auto" hangingPunct="1">
              <a:spcAft>
                <a:spcPts val="0"/>
              </a:spcAft>
              <a:defRPr/>
            </a:pPr>
            <a:endParaRPr lang="it-IT" dirty="0" smtClean="0"/>
          </a:p>
          <a:p>
            <a:pPr eaLnBrk="1" fontAlgn="auto" hangingPunct="1">
              <a:spcAft>
                <a:spcPts val="0"/>
              </a:spcAft>
              <a:defRPr/>
            </a:pPr>
            <a:endParaRPr lang="it-IT" dirty="0"/>
          </a:p>
        </p:txBody>
      </p:sp>
      <p:sp>
        <p:nvSpPr>
          <p:cNvPr id="10" name="Freccia a destra 9"/>
          <p:cNvSpPr/>
          <p:nvPr/>
        </p:nvSpPr>
        <p:spPr>
          <a:xfrm>
            <a:off x="2876551" y="2841625"/>
            <a:ext cx="142875"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11" name="Freccia a destra 10"/>
          <p:cNvSpPr/>
          <p:nvPr/>
        </p:nvSpPr>
        <p:spPr>
          <a:xfrm>
            <a:off x="2876551" y="3128964"/>
            <a:ext cx="142875" cy="730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Freccia a destra 11"/>
          <p:cNvSpPr/>
          <p:nvPr/>
        </p:nvSpPr>
        <p:spPr>
          <a:xfrm>
            <a:off x="3555788" y="4263204"/>
            <a:ext cx="144462" cy="730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705" name="Segnaposto testo 2"/>
          <p:cNvSpPr txBox="1">
            <a:spLocks/>
          </p:cNvSpPr>
          <p:nvPr/>
        </p:nvSpPr>
        <p:spPr bwMode="auto">
          <a:xfrm>
            <a:off x="382588" y="-26988"/>
            <a:ext cx="4570412" cy="495301"/>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Esperienza ASL Pavia - Scuola di MG</a:t>
            </a:r>
          </a:p>
        </p:txBody>
      </p:sp>
    </p:spTree>
    <p:extLst>
      <p:ext uri="{BB962C8B-B14F-4D97-AF65-F5344CB8AC3E}">
        <p14:creationId xmlns:p14="http://schemas.microsoft.com/office/powerpoint/2010/main" val="4117873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3" descr="fascia-inferi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Segnaposto data 3"/>
          <p:cNvSpPr>
            <a:spLocks noGrp="1"/>
          </p:cNvSpPr>
          <p:nvPr>
            <p:ph type="dt" sz="quarter" idx="10"/>
          </p:nvPr>
        </p:nvSpPr>
        <p:spPr>
          <a:xfrm>
            <a:off x="10575" y="5957989"/>
            <a:ext cx="3097213" cy="557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b="1" dirty="0" smtClean="0"/>
              <a:t>Cortesia ing. Giovanni Radaelli</a:t>
            </a:r>
            <a:br>
              <a:rPr lang="it-IT" altLang="it-IT" b="1" dirty="0" smtClean="0"/>
            </a:br>
            <a:r>
              <a:rPr lang="it-IT" altLang="it-IT" b="1" dirty="0" smtClean="0"/>
              <a:t>Politecnico di Milano DIG</a:t>
            </a:r>
          </a:p>
        </p:txBody>
      </p:sp>
      <p:sp>
        <p:nvSpPr>
          <p:cNvPr id="4099"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62842-5E88-42F3-B404-C3C190BE9708}" type="slidenum">
              <a:rPr lang="it-IT" altLang="it-IT" sz="1400" smtClean="0">
                <a:solidFill>
                  <a:srgbClr val="898989"/>
                </a:solidFill>
                <a:latin typeface="Calibri" panose="020F0502020204030204" pitchFamily="34" charset="0"/>
                <a:cs typeface="Arial" panose="020B0604020202020204" pitchFamily="34" charset="0"/>
              </a:rPr>
              <a:pPr>
                <a:spcBef>
                  <a:spcPct val="0"/>
                </a:spcBef>
                <a:buFontTx/>
                <a:buNone/>
              </a:pPr>
              <a:t>24</a:t>
            </a:fld>
            <a:endParaRPr lang="it-IT" altLang="it-IT" sz="1400" smtClean="0">
              <a:solidFill>
                <a:srgbClr val="898989"/>
              </a:solidFill>
              <a:latin typeface="Calibri" panose="020F0502020204030204" pitchFamily="34" charset="0"/>
              <a:cs typeface="Arial" panose="020B0604020202020204" pitchFamily="34" charset="0"/>
            </a:endParaRPr>
          </a:p>
        </p:txBody>
      </p:sp>
      <p:pic>
        <p:nvPicPr>
          <p:cNvPr id="41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052513"/>
            <a:ext cx="6408738"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ttangolo 12"/>
          <p:cNvSpPr>
            <a:spLocks noChangeArrowheads="1"/>
          </p:cNvSpPr>
          <p:nvPr/>
        </p:nvSpPr>
        <p:spPr bwMode="auto">
          <a:xfrm>
            <a:off x="560388" y="3357563"/>
            <a:ext cx="2305050" cy="1008062"/>
          </a:xfrm>
          <a:prstGeom prst="rect">
            <a:avLst/>
          </a:prstGeom>
          <a:solidFill>
            <a:schemeClr val="bg1"/>
          </a:solidFill>
          <a:ln w="38100">
            <a:solidFill>
              <a:srgbClr val="0033CC"/>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it-IT" altLang="it-IT" sz="2400">
                <a:cs typeface="Arial" panose="020B0604020202020204" pitchFamily="34" charset="0"/>
              </a:rPr>
              <a:t>«Mondo» dell’</a:t>
            </a:r>
          </a:p>
          <a:p>
            <a:pPr algn="ctr">
              <a:buFontTx/>
              <a:buNone/>
            </a:pPr>
            <a:r>
              <a:rPr lang="it-IT" altLang="it-IT" sz="2400">
                <a:cs typeface="Arial" panose="020B0604020202020204" pitchFamily="34" charset="0"/>
              </a:rPr>
              <a:t>EVIDENZA</a:t>
            </a:r>
          </a:p>
        </p:txBody>
      </p:sp>
      <p:sp>
        <p:nvSpPr>
          <p:cNvPr id="4102" name="Rettangolo 13"/>
          <p:cNvSpPr>
            <a:spLocks noChangeArrowheads="1"/>
          </p:cNvSpPr>
          <p:nvPr/>
        </p:nvSpPr>
        <p:spPr bwMode="auto">
          <a:xfrm>
            <a:off x="6969125" y="765175"/>
            <a:ext cx="2305050" cy="792163"/>
          </a:xfrm>
          <a:prstGeom prst="rect">
            <a:avLst/>
          </a:prstGeom>
          <a:solidFill>
            <a:schemeClr val="bg1"/>
          </a:solidFill>
          <a:ln w="38100">
            <a:solidFill>
              <a:srgbClr val="0033CC"/>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a:cs typeface="Arial" panose="020B0604020202020204" pitchFamily="34" charset="0"/>
              </a:rPr>
              <a:t>«Mondo» delle </a:t>
            </a:r>
          </a:p>
          <a:p>
            <a:pPr algn="ctr">
              <a:spcBef>
                <a:spcPct val="0"/>
              </a:spcBef>
              <a:buFontTx/>
              <a:buNone/>
            </a:pPr>
            <a:r>
              <a:rPr lang="it-IT" altLang="it-IT" sz="2400">
                <a:cs typeface="Arial" panose="020B0604020202020204" pitchFamily="34" charset="0"/>
              </a:rPr>
              <a:t>DECISIONI</a:t>
            </a:r>
          </a:p>
        </p:txBody>
      </p:sp>
      <p:sp>
        <p:nvSpPr>
          <p:cNvPr id="41994" name="Titolo 1"/>
          <p:cNvSpPr>
            <a:spLocks/>
          </p:cNvSpPr>
          <p:nvPr/>
        </p:nvSpPr>
        <p:spPr bwMode="auto">
          <a:xfrm>
            <a:off x="6003925" y="4581128"/>
            <a:ext cx="2117725" cy="649287"/>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4800" b="1" dirty="0" smtClean="0">
                <a:solidFill>
                  <a:srgbClr val="0000FF"/>
                </a:solidFill>
                <a:latin typeface="Calibri" panose="020F0502020204030204" pitchFamily="34" charset="0"/>
              </a:rPr>
              <a:t>HTA</a:t>
            </a:r>
            <a:endParaRPr lang="it-IT" altLang="it-IT" sz="4800" b="1" dirty="0">
              <a:solidFill>
                <a:srgbClr val="0000FF"/>
              </a:solidFill>
              <a:latin typeface="Calibri" panose="020F0502020204030204" pitchFamily="34"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382751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333" y="2577098"/>
            <a:ext cx="9785364" cy="707886"/>
          </a:xfrm>
          <a:prstGeom prst="rect">
            <a:avLst/>
          </a:prstGeom>
          <a:noFill/>
        </p:spPr>
        <p:txBody>
          <a:bodyPr wrap="square" rtlCol="0">
            <a:spAutoFit/>
          </a:bodyPr>
          <a:lstStyle/>
          <a:p>
            <a:pPr algn="ctr"/>
            <a:r>
              <a:rPr lang="it-IT" sz="4000" b="1" dirty="0" smtClean="0">
                <a:solidFill>
                  <a:prstClr val="black"/>
                </a:solidFill>
              </a:rPr>
              <a:t>ALTERNATIVE</a:t>
            </a:r>
            <a:endParaRPr lang="it-IT" sz="4000" b="1" dirty="0">
              <a:solidFill>
                <a:prstClr val="black"/>
              </a:solidFill>
            </a:endParaRPr>
          </a:p>
        </p:txBody>
      </p:sp>
      <p:pic>
        <p:nvPicPr>
          <p:cNvPr id="13"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53647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333" y="509771"/>
            <a:ext cx="9785364" cy="830997"/>
          </a:xfrm>
          <a:prstGeom prst="rect">
            <a:avLst/>
          </a:prstGeom>
          <a:noFill/>
        </p:spPr>
        <p:txBody>
          <a:bodyPr wrap="square" rtlCol="0">
            <a:spAutoFit/>
          </a:bodyPr>
          <a:lstStyle/>
          <a:p>
            <a:r>
              <a:rPr lang="it-IT" sz="1600" dirty="0">
                <a:solidFill>
                  <a:prstClr val="black"/>
                </a:solidFill>
              </a:rPr>
              <a:t>La medicina è un'arte piuttosto che una scienza. Infatti sono praticabili molte alternative alla medicina scientifica</a:t>
            </a:r>
            <a:r>
              <a:rPr lang="it-IT" sz="1600" baseline="30000" dirty="0">
                <a:solidFill>
                  <a:prstClr val="black"/>
                </a:solidFill>
              </a:rPr>
              <a:t>1</a:t>
            </a:r>
            <a:r>
              <a:rPr lang="it-IT" sz="1600" dirty="0">
                <a:solidFill>
                  <a:prstClr val="black"/>
                </a:solidFill>
              </a:rPr>
              <a:t>, con piena soddisfazione di tutti: pazienti, cittadini, clinici, amministratori, perfino magistrati requirenti e giudicanti dei vari ordini (civile, penale, amministrativo). </a:t>
            </a: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64" y="1340768"/>
            <a:ext cx="9586929" cy="375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55193" y="6011035"/>
            <a:ext cx="9733843" cy="442301"/>
          </a:xfrm>
          <a:prstGeom prst="rect">
            <a:avLst/>
          </a:prstGeom>
        </p:spPr>
        <p:txBody>
          <a:bodyPr wrap="square">
            <a:spAutoFit/>
          </a:bodyPr>
          <a:lstStyle/>
          <a:p>
            <a:r>
              <a:rPr lang="it-IT" sz="1137" dirty="0">
                <a:solidFill>
                  <a:prstClr val="black"/>
                </a:solidFill>
              </a:rPr>
              <a:t>1. </a:t>
            </a:r>
            <a:r>
              <a:rPr lang="it-IT" sz="1137" dirty="0" err="1">
                <a:solidFill>
                  <a:prstClr val="black"/>
                </a:solidFill>
              </a:rPr>
              <a:t>Isaacs</a:t>
            </a:r>
            <a:r>
              <a:rPr lang="it-IT" sz="1137" dirty="0">
                <a:solidFill>
                  <a:prstClr val="black"/>
                </a:solidFill>
              </a:rPr>
              <a:t> D, Fitzgerald D: Seven </a:t>
            </a:r>
            <a:r>
              <a:rPr lang="it-IT" sz="1137" dirty="0" err="1">
                <a:solidFill>
                  <a:prstClr val="black"/>
                </a:solidFill>
              </a:rPr>
              <a:t>alternatives</a:t>
            </a:r>
            <a:r>
              <a:rPr lang="it-IT" sz="1137" dirty="0">
                <a:solidFill>
                  <a:prstClr val="black"/>
                </a:solidFill>
              </a:rPr>
              <a:t> to </a:t>
            </a:r>
            <a:r>
              <a:rPr lang="it-IT" sz="1137" dirty="0" err="1">
                <a:solidFill>
                  <a:prstClr val="black"/>
                </a:solidFill>
              </a:rPr>
              <a:t>evidence-based</a:t>
            </a:r>
            <a:r>
              <a:rPr lang="it-IT" sz="1137" dirty="0">
                <a:solidFill>
                  <a:prstClr val="black"/>
                </a:solidFill>
              </a:rPr>
              <a:t> medicine. BMJ 1999;319:1618. </a:t>
            </a:r>
            <a:r>
              <a:rPr lang="it-IT" sz="1137" dirty="0" smtClean="0">
                <a:solidFill>
                  <a:prstClr val="black"/>
                </a:solidFill>
              </a:rPr>
              <a:t/>
            </a:r>
            <a:br>
              <a:rPr lang="it-IT" sz="1137" dirty="0" smtClean="0">
                <a:solidFill>
                  <a:prstClr val="black"/>
                </a:solidFill>
              </a:rPr>
            </a:br>
            <a:r>
              <a:rPr lang="it-IT" sz="1137" dirty="0" smtClean="0">
                <a:solidFill>
                  <a:prstClr val="black"/>
                </a:solidFill>
              </a:rPr>
              <a:t>La tabella </a:t>
            </a:r>
            <a:r>
              <a:rPr lang="it-IT" sz="1137" dirty="0">
                <a:solidFill>
                  <a:prstClr val="black"/>
                </a:solidFill>
              </a:rPr>
              <a:t>riprende estesamente, e aggiorna alla situazione italica, il rapporto di questi due clinici britannici.</a:t>
            </a:r>
          </a:p>
        </p:txBody>
      </p:sp>
      <p:sp>
        <p:nvSpPr>
          <p:cNvPr id="11" name="Rettangolo 10"/>
          <p:cNvSpPr/>
          <p:nvPr/>
        </p:nvSpPr>
        <p:spPr>
          <a:xfrm>
            <a:off x="186464" y="5106742"/>
            <a:ext cx="9519064" cy="842538"/>
          </a:xfrm>
          <a:prstGeom prst="rect">
            <a:avLst/>
          </a:prstGeom>
        </p:spPr>
        <p:txBody>
          <a:bodyPr wrap="square">
            <a:spAutoFit/>
          </a:bodyPr>
          <a:lstStyle/>
          <a:p>
            <a:r>
              <a:rPr lang="it-IT" sz="975" dirty="0">
                <a:solidFill>
                  <a:prstClr val="black"/>
                </a:solidFill>
              </a:rPr>
              <a:t>* Si applica anche agli ateisti, in genere assai devoti nel biasimare il fervore altrui. </a:t>
            </a:r>
            <a:br>
              <a:rPr lang="it-IT" sz="975" dirty="0">
                <a:solidFill>
                  <a:prstClr val="black"/>
                </a:solidFill>
              </a:rPr>
            </a:br>
            <a:r>
              <a:rPr lang="it-IT" sz="975" dirty="0">
                <a:solidFill>
                  <a:prstClr val="black"/>
                </a:solidFill>
              </a:rPr>
              <a:t>** Si applica solo ai Chirurghi. </a:t>
            </a:r>
            <a:br>
              <a:rPr lang="it-IT" sz="975" dirty="0">
                <a:solidFill>
                  <a:prstClr val="black"/>
                </a:solidFill>
              </a:rPr>
            </a:br>
            <a:r>
              <a:rPr lang="it-IT" sz="975" dirty="0">
                <a:solidFill>
                  <a:prstClr val="black"/>
                </a:solidFill>
              </a:rPr>
              <a:t>*** Si applica solo ai Magistrati</a:t>
            </a:r>
            <a:br>
              <a:rPr lang="it-IT" sz="975" dirty="0">
                <a:solidFill>
                  <a:prstClr val="black"/>
                </a:solidFill>
              </a:rPr>
            </a:br>
            <a:r>
              <a:rPr lang="it-IT" sz="975" dirty="0">
                <a:solidFill>
                  <a:prstClr val="black"/>
                </a:solidFill>
              </a:rPr>
              <a:t>**** Grida: comunicazione dell'autorità che si faceva gridare pubblicamente dai banditori; avviso, bando, decreto, editto, legge, ordine, proclama (nell'antica Russia, fino al sec. 19°: ukase). Da Enciclopedia Treccani. </a:t>
            </a:r>
          </a:p>
        </p:txBody>
      </p:sp>
      <p:pic>
        <p:nvPicPr>
          <p:cNvPr id="13" name="Immagine 3" descr="fascia-inferi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16" name="Titolo 1"/>
          <p:cNvSpPr>
            <a:spLocks/>
          </p:cNvSpPr>
          <p:nvPr/>
        </p:nvSpPr>
        <p:spPr bwMode="auto">
          <a:xfrm>
            <a:off x="-15552" y="0"/>
            <a:ext cx="4140200" cy="457200"/>
          </a:xfrm>
          <a:prstGeom prst="rect">
            <a:avLst/>
          </a:prstGeom>
          <a:solidFill>
            <a:srgbClr val="FFC000"/>
          </a:solidFill>
          <a:ln w="9525">
            <a:solidFill>
              <a:srgbClr val="00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dirty="0" err="1">
                <a:solidFill>
                  <a:srgbClr val="0000FF"/>
                </a:solidFill>
                <a:cs typeface="Arial" panose="020B0604020202020204" pitchFamily="34" charset="0"/>
              </a:rPr>
              <a:t>Judiciary-based</a:t>
            </a:r>
            <a:r>
              <a:rPr lang="it-IT" altLang="it-IT" sz="2800" b="1" dirty="0">
                <a:solidFill>
                  <a:srgbClr val="0000FF"/>
                </a:solidFill>
                <a:cs typeface="Arial" panose="020B0604020202020204" pitchFamily="34" charset="0"/>
              </a:rPr>
              <a:t> Medicine</a:t>
            </a:r>
          </a:p>
        </p:txBody>
      </p:sp>
    </p:spTree>
    <p:extLst>
      <p:ext uri="{BB962C8B-B14F-4D97-AF65-F5344CB8AC3E}">
        <p14:creationId xmlns:p14="http://schemas.microsoft.com/office/powerpoint/2010/main" val="173381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128464" y="1474906"/>
            <a:ext cx="9505055" cy="3970318"/>
          </a:xfrm>
          <a:prstGeom prst="rect">
            <a:avLst/>
          </a:prstGeom>
          <a:noFill/>
        </p:spPr>
        <p:txBody>
          <a:bodyPr wrap="square" rtlCol="0">
            <a:spAutoFit/>
          </a:bodyPr>
          <a:lstStyle/>
          <a:p>
            <a:r>
              <a:rPr lang="it-IT" sz="2800" b="1" dirty="0" smtClean="0"/>
              <a:t>1. Valutare le tecnologie sanitarie, decidere i rimborsi</a:t>
            </a:r>
          </a:p>
          <a:p>
            <a:endParaRPr lang="it-IT" sz="2800" dirty="0" smtClean="0"/>
          </a:p>
          <a:p>
            <a:r>
              <a:rPr lang="it-IT" sz="2800" dirty="0" smtClean="0">
                <a:solidFill>
                  <a:schemeClr val="bg1">
                    <a:lumMod val="85000"/>
                  </a:schemeClr>
                </a:solidFill>
              </a:rPr>
              <a:t>2. Programma regionale di </a:t>
            </a:r>
            <a:br>
              <a:rPr lang="it-IT" sz="2800" dirty="0" smtClean="0">
                <a:solidFill>
                  <a:schemeClr val="bg1">
                    <a:lumMod val="85000"/>
                  </a:schemeClr>
                </a:solidFill>
              </a:rPr>
            </a:br>
            <a:r>
              <a:rPr lang="it-IT" sz="2800" dirty="0" smtClean="0">
                <a:solidFill>
                  <a:schemeClr val="bg1">
                    <a:lumMod val="85000"/>
                  </a:schemeClr>
                </a:solidFill>
              </a:rPr>
              <a:t>    Valutazione delle Tecnologie Sanitarie (VTS-HTA):</a:t>
            </a:r>
          </a:p>
          <a:p>
            <a:pPr lvl="1"/>
            <a:r>
              <a:rPr lang="it-IT" sz="2800" dirty="0" smtClean="0">
                <a:solidFill>
                  <a:schemeClr val="bg1">
                    <a:lumMod val="85000"/>
                  </a:schemeClr>
                </a:solidFill>
              </a:rPr>
              <a:t>- Modalità</a:t>
            </a:r>
          </a:p>
          <a:p>
            <a:pPr lvl="1"/>
            <a:r>
              <a:rPr lang="it-IT" sz="2800" dirty="0" smtClean="0">
                <a:solidFill>
                  <a:schemeClr val="bg1">
                    <a:lumMod val="85000"/>
                  </a:schemeClr>
                </a:solidFill>
              </a:rPr>
              <a:t>- Prodotti</a:t>
            </a:r>
          </a:p>
          <a:p>
            <a:endParaRPr lang="it-IT" sz="2800" dirty="0" smtClean="0">
              <a:solidFill>
                <a:schemeClr val="bg1">
                  <a:lumMod val="85000"/>
                </a:schemeClr>
              </a:solidFill>
            </a:endParaRPr>
          </a:p>
          <a:p>
            <a:r>
              <a:rPr lang="it-IT" sz="2800" dirty="0" smtClean="0">
                <a:solidFill>
                  <a:schemeClr val="bg1">
                    <a:lumMod val="85000"/>
                  </a:schemeClr>
                </a:solidFill>
              </a:rPr>
              <a:t>3. Tecnologie sanitarie nelle cure primarie:</a:t>
            </a:r>
            <a:br>
              <a:rPr lang="it-IT" sz="2800" dirty="0" smtClean="0">
                <a:solidFill>
                  <a:schemeClr val="bg1">
                    <a:lumMod val="85000"/>
                  </a:schemeClr>
                </a:solidFill>
              </a:rPr>
            </a:br>
            <a:r>
              <a:rPr lang="it-IT" sz="2800" dirty="0" smtClean="0">
                <a:solidFill>
                  <a:schemeClr val="bg1">
                    <a:lumMod val="85000"/>
                  </a:schemeClr>
                </a:solidFill>
              </a:rPr>
              <a:t>    identificazione e valutazione</a:t>
            </a:r>
            <a:endParaRPr lang="it-IT" sz="2800" dirty="0">
              <a:solidFill>
                <a:schemeClr val="bg1">
                  <a:lumMod val="85000"/>
                </a:schemeClr>
              </a:solidFill>
            </a:endParaRPr>
          </a:p>
        </p:txBody>
      </p:sp>
    </p:spTree>
    <p:extLst>
      <p:ext uri="{BB962C8B-B14F-4D97-AF65-F5344CB8AC3E}">
        <p14:creationId xmlns:p14="http://schemas.microsoft.com/office/powerpoint/2010/main" val="211406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txBox="1">
            <a:spLocks noChangeArrowheads="1"/>
          </p:cNvSpPr>
          <p:nvPr/>
        </p:nvSpPr>
        <p:spPr bwMode="auto">
          <a:xfrm>
            <a:off x="609600" y="1500897"/>
            <a:ext cx="8686800" cy="459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IT" sz="2200" dirty="0">
                <a:solidFill>
                  <a:srgbClr val="000000"/>
                </a:solidFill>
              </a:rPr>
              <a:t>Il sistema sanitario dovrà </a:t>
            </a:r>
            <a:r>
              <a:rPr lang="it-IT" sz="2200" dirty="0" smtClean="0">
                <a:solidFill>
                  <a:srgbClr val="000000"/>
                </a:solidFill>
              </a:rPr>
              <a:t>essere </a:t>
            </a:r>
            <a:r>
              <a:rPr lang="it-IT" sz="2200" dirty="0">
                <a:solidFill>
                  <a:srgbClr val="000000"/>
                </a:solidFill>
              </a:rPr>
              <a:t>sempre più </a:t>
            </a:r>
            <a:r>
              <a:rPr lang="it-IT" sz="2200" dirty="0" smtClean="0">
                <a:solidFill>
                  <a:srgbClr val="000000"/>
                </a:solidFill>
              </a:rPr>
              <a:t>selettivo, occorrendo in particolare </a:t>
            </a:r>
            <a:r>
              <a:rPr lang="it-IT" sz="2200" b="1" dirty="0" smtClean="0">
                <a:solidFill>
                  <a:srgbClr val="C00000"/>
                </a:solidFill>
              </a:rPr>
              <a:t>ridisegnare </a:t>
            </a:r>
            <a:r>
              <a:rPr lang="it-IT" sz="2200" b="1" dirty="0">
                <a:solidFill>
                  <a:srgbClr val="C00000"/>
                </a:solidFill>
              </a:rPr>
              <a:t>il perimetro dei LEA </a:t>
            </a:r>
            <a:r>
              <a:rPr lang="it-IT" sz="2200" dirty="0">
                <a:solidFill>
                  <a:srgbClr val="000000"/>
                </a:solidFill>
              </a:rPr>
              <a:t>e </a:t>
            </a:r>
            <a:r>
              <a:rPr lang="it-IT" sz="2200" b="1" dirty="0">
                <a:solidFill>
                  <a:srgbClr val="0000FF"/>
                </a:solidFill>
              </a:rPr>
              <a:t>adottare l’approccio del c.d. </a:t>
            </a:r>
            <a:r>
              <a:rPr lang="it-IT" sz="2200" b="1" i="1" dirty="0" err="1">
                <a:solidFill>
                  <a:srgbClr val="0000FF"/>
                </a:solidFill>
              </a:rPr>
              <a:t>Health</a:t>
            </a:r>
            <a:r>
              <a:rPr lang="it-IT" sz="2200" b="1" i="1" dirty="0">
                <a:solidFill>
                  <a:srgbClr val="0000FF"/>
                </a:solidFill>
              </a:rPr>
              <a:t> Technology </a:t>
            </a:r>
            <a:r>
              <a:rPr lang="it-IT" sz="2200" b="1" i="1" dirty="0" err="1">
                <a:solidFill>
                  <a:srgbClr val="0000FF"/>
                </a:solidFill>
              </a:rPr>
              <a:t>Assessment</a:t>
            </a:r>
            <a:r>
              <a:rPr lang="it-IT" sz="2200" b="1" i="1" dirty="0">
                <a:solidFill>
                  <a:srgbClr val="0000FF"/>
                </a:solidFill>
              </a:rPr>
              <a:t> </a:t>
            </a:r>
            <a:r>
              <a:rPr lang="it-IT" sz="2200" dirty="0">
                <a:solidFill>
                  <a:srgbClr val="000000"/>
                </a:solidFill>
              </a:rPr>
              <a:t>(HTA), al fine di identificare le opzioni assistenziali dimostratesi non solo maggiormente costo-efficaci ma anche preferite da pazienti e cittadini, in modo da </a:t>
            </a:r>
            <a:r>
              <a:rPr lang="it-IT" sz="2200" b="1" dirty="0">
                <a:solidFill>
                  <a:srgbClr val="0000FF"/>
                </a:solidFill>
              </a:rPr>
              <a:t>assicurare, a parità di risorse disponibili, il </a:t>
            </a:r>
            <a:r>
              <a:rPr lang="it-IT" sz="2800" b="1" u="sng" dirty="0">
                <a:solidFill>
                  <a:srgbClr val="0000FF"/>
                </a:solidFill>
              </a:rPr>
              <a:t>massimo valore possibile in termini di salute</a:t>
            </a:r>
            <a:r>
              <a:rPr lang="it-IT" sz="2200" dirty="0">
                <a:solidFill>
                  <a:srgbClr val="000000"/>
                </a:solidFill>
              </a:rPr>
              <a:t>. </a:t>
            </a:r>
          </a:p>
          <a:p>
            <a:r>
              <a:rPr lang="it-IT" sz="900" dirty="0">
                <a:solidFill>
                  <a:srgbClr val="000000"/>
                </a:solidFill>
              </a:rPr>
              <a:t> </a:t>
            </a:r>
            <a:br>
              <a:rPr lang="it-IT" sz="900" dirty="0">
                <a:solidFill>
                  <a:srgbClr val="000000"/>
                </a:solidFill>
              </a:rPr>
            </a:br>
            <a:r>
              <a:rPr lang="it-IT" sz="2200" dirty="0">
                <a:solidFill>
                  <a:srgbClr val="000000"/>
                </a:solidFill>
              </a:rPr>
              <a:t>Tale processo richiede però </a:t>
            </a:r>
            <a:r>
              <a:rPr lang="it-IT" sz="2200" b="1" dirty="0">
                <a:solidFill>
                  <a:srgbClr val="C00000"/>
                </a:solidFill>
              </a:rPr>
              <a:t>una regia nazionale </a:t>
            </a:r>
            <a:r>
              <a:rPr lang="it-IT" sz="2200" dirty="0">
                <a:solidFill>
                  <a:srgbClr val="000000"/>
                </a:solidFill>
              </a:rPr>
              <a:t>quale essenziale condizione per mantenere </a:t>
            </a:r>
            <a:r>
              <a:rPr lang="it-IT" sz="2200" u="sng" dirty="0">
                <a:solidFill>
                  <a:srgbClr val="000000"/>
                </a:solidFill>
              </a:rPr>
              <a:t>l’unitarietà del SSN </a:t>
            </a:r>
            <a:r>
              <a:rPr lang="it-IT" sz="2200" dirty="0">
                <a:solidFill>
                  <a:srgbClr val="000000"/>
                </a:solidFill>
              </a:rPr>
              <a:t>e per garantire </a:t>
            </a:r>
            <a:r>
              <a:rPr lang="it-IT" sz="2200" u="sng" dirty="0">
                <a:solidFill>
                  <a:srgbClr val="000000"/>
                </a:solidFill>
              </a:rPr>
              <a:t>l’equità di accesso </a:t>
            </a:r>
            <a:r>
              <a:rPr lang="it-IT" sz="2200" dirty="0">
                <a:solidFill>
                  <a:srgbClr val="000000"/>
                </a:solidFill>
              </a:rPr>
              <a:t>così sul piano territoriale, ossia indipendentemente dalla regione in cui si trovi l’assistito, come di tipo trasversale tra le varie fasce della popolazione, e dunque indipendentemente dalle condizioni socio-economiche individuali.</a:t>
            </a:r>
            <a:endParaRPr lang="it-IT" altLang="it-IT" sz="2200" dirty="0">
              <a:solidFill>
                <a:srgbClr val="000000"/>
              </a:solidFill>
              <a:latin typeface="Tahoma" pitchFamily="34" charset="0"/>
            </a:endParaRPr>
          </a:p>
        </p:txBody>
      </p:sp>
      <p:sp>
        <p:nvSpPr>
          <p:cNvPr id="8" name="Rettangolo 3"/>
          <p:cNvSpPr>
            <a:spLocks noChangeArrowheads="1"/>
          </p:cNvSpPr>
          <p:nvPr/>
        </p:nvSpPr>
        <p:spPr bwMode="auto">
          <a:xfrm>
            <a:off x="609600" y="457201"/>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400">
                <a:solidFill>
                  <a:srgbClr val="000000"/>
                </a:solidFill>
                <a:latin typeface="Arial" charset="0"/>
              </a:rPr>
              <a:t>MEF: DOCUMENTO DI ECONOMIA E FINANZA </a:t>
            </a:r>
            <a:br>
              <a:rPr lang="it-IT" sz="2400">
                <a:solidFill>
                  <a:srgbClr val="000000"/>
                </a:solidFill>
                <a:latin typeface="Arial" charset="0"/>
              </a:rPr>
            </a:br>
            <a:r>
              <a:rPr lang="it-IT" sz="2000">
                <a:solidFill>
                  <a:srgbClr val="000000"/>
                </a:solidFill>
                <a:latin typeface="Arial" charset="0"/>
              </a:rPr>
              <a:t>NOTA DI AGGIORNAMENTO 20 settembre 2013 - pagina 73</a:t>
            </a:r>
            <a:endParaRPr lang="it-IT" altLang="it-IT" sz="2000" b="1">
              <a:solidFill>
                <a:srgbClr val="0000FF"/>
              </a:solidFill>
              <a:latin typeface="Arial" charset="0"/>
            </a:endParaRPr>
          </a:p>
        </p:txBody>
      </p:sp>
      <p:pic>
        <p:nvPicPr>
          <p:cNvPr id="7"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21464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500"/>
                                        <p:tgtEl>
                                          <p:spTgt spid="297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parole.virgilio.it/parole/images/spazio.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1" y="4230688"/>
            <a:ext cx="476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 descr="http://parole.virgilio.it/parole/images/spazio.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1" y="4230688"/>
            <a:ext cx="476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032"/>
          <p:cNvSpPr txBox="1">
            <a:spLocks noChangeArrowheads="1"/>
          </p:cNvSpPr>
          <p:nvPr/>
        </p:nvSpPr>
        <p:spPr bwMode="auto">
          <a:xfrm>
            <a:off x="4738048" y="5188804"/>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b="1" dirty="0">
                <a:solidFill>
                  <a:srgbClr val="0000FF"/>
                </a:solidFill>
              </a:rPr>
              <a:t>DOVE E COME DISINVESTIRE LE PRETESE DI VALORE?</a:t>
            </a:r>
            <a:endParaRPr lang="it-IT" altLang="it-IT" sz="1600" b="1" dirty="0">
              <a:solidFill>
                <a:srgbClr val="0000FF"/>
              </a:solidFill>
            </a:endParaRPr>
          </a:p>
        </p:txBody>
      </p:sp>
      <p:sp>
        <p:nvSpPr>
          <p:cNvPr id="31750" name="Rectangle 1042"/>
          <p:cNvSpPr>
            <a:spLocks noChangeArrowheads="1"/>
          </p:cNvSpPr>
          <p:nvPr/>
        </p:nvSpPr>
        <p:spPr bwMode="auto">
          <a:xfrm>
            <a:off x="5227637" y="3442649"/>
            <a:ext cx="3581400" cy="1255713"/>
          </a:xfrm>
          <a:prstGeom prst="rect">
            <a:avLst/>
          </a:prstGeom>
          <a:solidFill>
            <a:srgbClr val="FFFF00"/>
          </a:solidFill>
          <a:ln w="9525">
            <a:solidFill>
              <a:schemeClr val="tx1"/>
            </a:solidFill>
            <a:miter lim="800000"/>
            <a:headEnd/>
            <a:tailEnd/>
          </a:ln>
        </p:spPr>
        <p:txBody>
          <a:bodyPr wrap="none" anchor="ctr"/>
          <a:lstStyle/>
          <a:p>
            <a:endParaRPr lang="it-IT" altLang="it-IT" sz="1600">
              <a:solidFill>
                <a:srgbClr val="000000"/>
              </a:solidFill>
              <a:latin typeface="Arial" charset="0"/>
            </a:endParaRPr>
          </a:p>
        </p:txBody>
      </p:sp>
      <p:sp>
        <p:nvSpPr>
          <p:cNvPr id="31751" name="Rectangle 2"/>
          <p:cNvSpPr txBox="1">
            <a:spLocks/>
          </p:cNvSpPr>
          <p:nvPr/>
        </p:nvSpPr>
        <p:spPr bwMode="auto">
          <a:xfrm>
            <a:off x="5105400" y="3449351"/>
            <a:ext cx="40243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r>
              <a:rPr lang="it-IT" altLang="it-IT" sz="2400" b="1">
                <a:solidFill>
                  <a:srgbClr val="000000"/>
                </a:solidFill>
                <a:latin typeface="Verdana" pitchFamily="34" charset="0"/>
              </a:rPr>
              <a:t>Sfida della salute</a:t>
            </a:r>
          </a:p>
        </p:txBody>
      </p:sp>
      <p:sp>
        <p:nvSpPr>
          <p:cNvPr id="31752" name="Text Box 3"/>
          <p:cNvSpPr txBox="1">
            <a:spLocks noChangeArrowheads="1"/>
          </p:cNvSpPr>
          <p:nvPr/>
        </p:nvSpPr>
        <p:spPr bwMode="auto">
          <a:xfrm>
            <a:off x="5878512" y="3862101"/>
            <a:ext cx="165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it-IT" altLang="it-IT" sz="2400" b="1">
                <a:solidFill>
                  <a:srgbClr val="0070C0"/>
                </a:solidFill>
              </a:rPr>
              <a:t>fare di più</a:t>
            </a:r>
          </a:p>
        </p:txBody>
      </p:sp>
      <p:sp>
        <p:nvSpPr>
          <p:cNvPr id="31753" name="Text Box 4"/>
          <p:cNvSpPr txBox="1">
            <a:spLocks noChangeArrowheads="1"/>
          </p:cNvSpPr>
          <p:nvPr/>
        </p:nvSpPr>
        <p:spPr bwMode="auto">
          <a:xfrm>
            <a:off x="5870575" y="4243102"/>
            <a:ext cx="163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it-IT" altLang="it-IT" sz="2400" b="1">
                <a:solidFill>
                  <a:srgbClr val="AE4845"/>
                </a:solidFill>
              </a:rPr>
              <a:t>con meno</a:t>
            </a:r>
          </a:p>
        </p:txBody>
      </p:sp>
      <p:sp>
        <p:nvSpPr>
          <p:cNvPr id="31754" name="AutoShape 5"/>
          <p:cNvSpPr>
            <a:spLocks noChangeAspect="1" noChangeArrowheads="1"/>
          </p:cNvSpPr>
          <p:nvPr/>
        </p:nvSpPr>
        <p:spPr bwMode="auto">
          <a:xfrm>
            <a:off x="7758112" y="3874551"/>
            <a:ext cx="468313" cy="468312"/>
          </a:xfrm>
          <a:prstGeom prst="plus">
            <a:avLst>
              <a:gd name="adj" fmla="val 42500"/>
            </a:avLst>
          </a:prstGeom>
          <a:solidFill>
            <a:srgbClr val="CC0000"/>
          </a:solidFill>
          <a:ln w="9525">
            <a:solidFill>
              <a:schemeClr val="tx1"/>
            </a:solidFill>
            <a:miter lim="800000"/>
            <a:headEnd/>
            <a:tailEnd/>
          </a:ln>
        </p:spPr>
        <p:txBody>
          <a:bodyPr wrap="none" anchor="ctr"/>
          <a:lstStyle/>
          <a:p>
            <a:pPr defTabSz="457200"/>
            <a:endParaRPr lang="it-IT" altLang="it-IT" sz="1400">
              <a:solidFill>
                <a:srgbClr val="000000"/>
              </a:solidFill>
              <a:latin typeface="Arial" charset="0"/>
            </a:endParaRPr>
          </a:p>
        </p:txBody>
      </p:sp>
      <p:sp>
        <p:nvSpPr>
          <p:cNvPr id="31755" name="Rectangle 6"/>
          <p:cNvSpPr>
            <a:spLocks noChangeArrowheads="1"/>
          </p:cNvSpPr>
          <p:nvPr/>
        </p:nvSpPr>
        <p:spPr bwMode="auto">
          <a:xfrm>
            <a:off x="7735092" y="4435982"/>
            <a:ext cx="514350" cy="76200"/>
          </a:xfrm>
          <a:prstGeom prst="rect">
            <a:avLst/>
          </a:prstGeom>
          <a:solidFill>
            <a:srgbClr val="CC0000"/>
          </a:solidFill>
          <a:ln w="9525">
            <a:solidFill>
              <a:schemeClr val="tx1"/>
            </a:solidFill>
            <a:miter lim="800000"/>
            <a:headEnd/>
            <a:tailEnd/>
          </a:ln>
        </p:spPr>
        <p:txBody>
          <a:bodyPr wrap="none" anchor="ctr"/>
          <a:lstStyle/>
          <a:p>
            <a:pPr defTabSz="457200"/>
            <a:endParaRPr lang="it-IT" altLang="it-IT" sz="1400">
              <a:solidFill>
                <a:srgbClr val="000000"/>
              </a:solidFill>
              <a:latin typeface="Arial" charset="0"/>
            </a:endParaRPr>
          </a:p>
        </p:txBody>
      </p:sp>
      <p:pic>
        <p:nvPicPr>
          <p:cNvPr id="31756" name="Immagine 13" descr="Deficit_20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432" y="1161185"/>
            <a:ext cx="4262768" cy="570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 Box 1032"/>
          <p:cNvSpPr txBox="1">
            <a:spLocks noChangeArrowheads="1"/>
          </p:cNvSpPr>
          <p:nvPr/>
        </p:nvSpPr>
        <p:spPr bwMode="auto">
          <a:xfrm>
            <a:off x="5059362" y="1828800"/>
            <a:ext cx="39322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a:solidFill>
                  <a:srgbClr val="000000"/>
                </a:solidFill>
              </a:rPr>
              <a:t>Deficit sanitario: </a:t>
            </a:r>
            <a:br>
              <a:rPr lang="it-IT" altLang="it-IT" sz="2400">
                <a:solidFill>
                  <a:srgbClr val="000000"/>
                </a:solidFill>
              </a:rPr>
            </a:br>
            <a:r>
              <a:rPr lang="it-IT" altLang="it-IT" sz="2400">
                <a:solidFill>
                  <a:srgbClr val="000000"/>
                </a:solidFill>
              </a:rPr>
              <a:t>indicatore globale di appropriatezza dell’offerta </a:t>
            </a:r>
            <a:br>
              <a:rPr lang="it-IT" altLang="it-IT" sz="2400">
                <a:solidFill>
                  <a:srgbClr val="000000"/>
                </a:solidFill>
              </a:rPr>
            </a:br>
            <a:r>
              <a:rPr lang="it-IT" altLang="it-IT" sz="2400">
                <a:solidFill>
                  <a:srgbClr val="000000"/>
                </a:solidFill>
              </a:rPr>
              <a:t>(e della domanda)</a:t>
            </a:r>
            <a:endParaRPr lang="it-IT" altLang="it-IT" sz="2000">
              <a:solidFill>
                <a:srgbClr val="000000"/>
              </a:solidFill>
            </a:endParaRPr>
          </a:p>
        </p:txBody>
      </p:sp>
      <p:sp>
        <p:nvSpPr>
          <p:cNvPr id="18" name="Rectangle 8"/>
          <p:cNvSpPr>
            <a:spLocks noChangeArrowheads="1"/>
          </p:cNvSpPr>
          <p:nvPr/>
        </p:nvSpPr>
        <p:spPr bwMode="auto">
          <a:xfrm>
            <a:off x="609600" y="548680"/>
            <a:ext cx="8763000" cy="985837"/>
          </a:xfrm>
          <a:prstGeom prst="rect">
            <a:avLst/>
          </a:prstGeom>
          <a:solidFill>
            <a:srgbClr val="FFFF99"/>
          </a:solidFill>
          <a:ln>
            <a:noFill/>
          </a:ln>
          <a:extLst/>
        </p:spPr>
        <p:txBody>
          <a:bodyPr anchor="ctr"/>
          <a:lstStyle/>
          <a:p>
            <a:pPr algn="ctr" defTabSz="457200" eaLnBrk="0" hangingPunct="0"/>
            <a:r>
              <a:rPr lang="it-IT" dirty="0">
                <a:solidFill>
                  <a:srgbClr val="000000"/>
                </a:solidFill>
                <a:latin typeface="Arial" charset="0"/>
              </a:rPr>
              <a:t>Ritorno in termini di salute atteso dai cittadini </a:t>
            </a:r>
            <a:r>
              <a:rPr lang="it-IT" dirty="0" smtClean="0">
                <a:solidFill>
                  <a:srgbClr val="000000"/>
                </a:solidFill>
                <a:latin typeface="Arial" charset="0"/>
              </a:rPr>
              <a:t>(</a:t>
            </a:r>
            <a:r>
              <a:rPr lang="it-IT" dirty="0">
                <a:solidFill>
                  <a:srgbClr val="000000"/>
                </a:solidFill>
                <a:latin typeface="Arial" charset="0"/>
              </a:rPr>
              <a:t>azionisti del </a:t>
            </a:r>
            <a:r>
              <a:rPr lang="it-IT" dirty="0" smtClean="0">
                <a:solidFill>
                  <a:srgbClr val="000000"/>
                </a:solidFill>
                <a:latin typeface="Arial" charset="0"/>
              </a:rPr>
              <a:t>SSN) </a:t>
            </a:r>
            <a:br>
              <a:rPr lang="it-IT" dirty="0" smtClean="0">
                <a:solidFill>
                  <a:srgbClr val="000000"/>
                </a:solidFill>
                <a:latin typeface="Arial" charset="0"/>
              </a:rPr>
            </a:br>
            <a:r>
              <a:rPr lang="it-IT" dirty="0" smtClean="0">
                <a:solidFill>
                  <a:srgbClr val="000000"/>
                </a:solidFill>
                <a:latin typeface="Arial" charset="0"/>
              </a:rPr>
              <a:t>quando </a:t>
            </a:r>
            <a:r>
              <a:rPr lang="it-IT" dirty="0">
                <a:solidFill>
                  <a:srgbClr val="000000"/>
                </a:solidFill>
                <a:latin typeface="Arial" charset="0"/>
              </a:rPr>
              <a:t>il </a:t>
            </a:r>
            <a:r>
              <a:rPr lang="it-IT" dirty="0" smtClean="0">
                <a:solidFill>
                  <a:srgbClr val="000000"/>
                </a:solidFill>
                <a:latin typeface="Arial" charset="0"/>
              </a:rPr>
              <a:t>SSN </a:t>
            </a:r>
            <a:r>
              <a:rPr lang="it-IT" dirty="0">
                <a:solidFill>
                  <a:srgbClr val="000000"/>
                </a:solidFill>
                <a:latin typeface="Arial" charset="0"/>
              </a:rPr>
              <a:t>investe </a:t>
            </a:r>
            <a:r>
              <a:rPr lang="it-IT" dirty="0" smtClean="0">
                <a:solidFill>
                  <a:srgbClr val="000000"/>
                </a:solidFill>
                <a:latin typeface="Arial" charset="0"/>
              </a:rPr>
              <a:t>nel </a:t>
            </a:r>
            <a:r>
              <a:rPr lang="it-IT" dirty="0">
                <a:solidFill>
                  <a:srgbClr val="000000"/>
                </a:solidFill>
                <a:latin typeface="Arial" charset="0"/>
              </a:rPr>
              <a:t>rimborso di una tecnologia </a:t>
            </a:r>
            <a:r>
              <a:rPr lang="it-IT" dirty="0" smtClean="0">
                <a:solidFill>
                  <a:srgbClr val="000000"/>
                </a:solidFill>
                <a:latin typeface="Arial" charset="0"/>
              </a:rPr>
              <a:t/>
            </a:r>
            <a:br>
              <a:rPr lang="it-IT" dirty="0" smtClean="0">
                <a:solidFill>
                  <a:srgbClr val="000000"/>
                </a:solidFill>
                <a:latin typeface="Arial" charset="0"/>
              </a:rPr>
            </a:br>
            <a:r>
              <a:rPr lang="it-IT" b="1" dirty="0" smtClean="0">
                <a:solidFill>
                  <a:srgbClr val="0000FF"/>
                </a:solidFill>
                <a:latin typeface="Arial" charset="0"/>
              </a:rPr>
              <a:t>piuttosto </a:t>
            </a:r>
            <a:r>
              <a:rPr lang="it-IT" b="1" dirty="0">
                <a:solidFill>
                  <a:srgbClr val="0000FF"/>
                </a:solidFill>
                <a:latin typeface="Arial" charset="0"/>
              </a:rPr>
              <a:t>che</a:t>
            </a:r>
            <a:r>
              <a:rPr lang="it-IT" dirty="0">
                <a:solidFill>
                  <a:srgbClr val="000000"/>
                </a:solidFill>
                <a:latin typeface="Arial" charset="0"/>
              </a:rPr>
              <a:t> </a:t>
            </a:r>
            <a:r>
              <a:rPr lang="it-IT" dirty="0" smtClean="0">
                <a:solidFill>
                  <a:srgbClr val="000000"/>
                </a:solidFill>
                <a:latin typeface="Arial" charset="0"/>
              </a:rPr>
              <a:t>in </a:t>
            </a:r>
            <a:r>
              <a:rPr lang="it-IT" dirty="0">
                <a:solidFill>
                  <a:srgbClr val="000000"/>
                </a:solidFill>
                <a:latin typeface="Arial" charset="0"/>
              </a:rPr>
              <a:t>un paniere </a:t>
            </a:r>
            <a:r>
              <a:rPr lang="it-IT" dirty="0" smtClean="0">
                <a:solidFill>
                  <a:srgbClr val="000000"/>
                </a:solidFill>
                <a:latin typeface="Arial" charset="0"/>
              </a:rPr>
              <a:t>di </a:t>
            </a:r>
            <a:r>
              <a:rPr lang="it-IT" dirty="0">
                <a:solidFill>
                  <a:srgbClr val="000000"/>
                </a:solidFill>
                <a:latin typeface="Arial" charset="0"/>
              </a:rPr>
              <a:t>altre tecnologie </a:t>
            </a:r>
            <a:r>
              <a:rPr lang="it-IT" dirty="0" smtClean="0">
                <a:solidFill>
                  <a:srgbClr val="000000"/>
                </a:solidFill>
                <a:latin typeface="Arial" charset="0"/>
              </a:rPr>
              <a:t>paragonabili </a:t>
            </a:r>
            <a:r>
              <a:rPr lang="it-IT" dirty="0">
                <a:solidFill>
                  <a:srgbClr val="000000"/>
                </a:solidFill>
                <a:latin typeface="Arial" charset="0"/>
              </a:rPr>
              <a:t>per valore clinico</a:t>
            </a:r>
            <a:endParaRPr lang="it-IT" sz="2000" dirty="0">
              <a:solidFill>
                <a:srgbClr val="000000"/>
              </a:solidFill>
              <a:latin typeface="Arial" charset="0"/>
            </a:endParaRPr>
          </a:p>
        </p:txBody>
      </p:sp>
      <p:pic>
        <p:nvPicPr>
          <p:cNvPr id="15" name="Immagine 3" descr="fascia-inferio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17" name="Rettangolo 16"/>
          <p:cNvSpPr/>
          <p:nvPr/>
        </p:nvSpPr>
        <p:spPr>
          <a:xfrm>
            <a:off x="163266" y="3467500"/>
            <a:ext cx="4953000" cy="1200329"/>
          </a:xfrm>
          <a:prstGeom prst="rect">
            <a:avLst/>
          </a:prstGeom>
          <a:solidFill>
            <a:schemeClr val="bg1">
              <a:lumMod val="95000"/>
            </a:schemeClr>
          </a:solidFill>
        </p:spPr>
        <p:txBody>
          <a:bodyPr>
            <a:spAutoFit/>
          </a:bodyPr>
          <a:lstStyle/>
          <a:p>
            <a:r>
              <a:rPr lang="it-IT" b="1" dirty="0"/>
              <a:t>Numero delle prestazioni aggiunte  da ciascuna regione e provincia autonoma nella sezione specialistica ambulatoriale e di laboratorio (</a:t>
            </a:r>
            <a:r>
              <a:rPr lang="it-IT" b="1" dirty="0" err="1"/>
              <a:t>Assobiomedica</a:t>
            </a:r>
            <a:r>
              <a:rPr lang="it-IT" b="1" dirty="0"/>
              <a:t>, 2011)  </a:t>
            </a:r>
          </a:p>
        </p:txBody>
      </p:sp>
      <p:sp>
        <p:nvSpPr>
          <p:cNvPr id="20" name="CasellaDiTesto 19"/>
          <p:cNvSpPr txBox="1"/>
          <p:nvPr/>
        </p:nvSpPr>
        <p:spPr>
          <a:xfrm>
            <a:off x="885826" y="5143083"/>
            <a:ext cx="3491110" cy="707886"/>
          </a:xfrm>
          <a:prstGeom prst="rect">
            <a:avLst/>
          </a:prstGeom>
          <a:solidFill>
            <a:schemeClr val="bg1"/>
          </a:solidFill>
        </p:spPr>
        <p:txBody>
          <a:bodyPr wrap="square" rtlCol="0">
            <a:spAutoFit/>
          </a:bodyPr>
          <a:lstStyle/>
          <a:p>
            <a:r>
              <a:rPr lang="it-IT" sz="2000" b="1" kern="1200" dirty="0" smtClean="0">
                <a:solidFill>
                  <a:schemeClr val="tx1"/>
                </a:solidFill>
                <a:latin typeface="Arial" panose="020B0604020202020204" pitchFamily="34" charset="0"/>
                <a:ea typeface="+mn-ea"/>
                <a:cs typeface="+mn-cs"/>
              </a:rPr>
              <a:t>Lombardia: 252 = 15% </a:t>
            </a:r>
          </a:p>
          <a:p>
            <a:r>
              <a:rPr lang="it-IT" sz="2000" dirty="0" smtClean="0"/>
              <a:t>(Marche, Friuli, Basilicata)</a:t>
            </a:r>
            <a:endParaRPr lang="it-IT" sz="2000" kern="1200" dirty="0">
              <a:solidFill>
                <a:schemeClr val="tx1"/>
              </a:solidFill>
            </a:endParaRPr>
          </a:p>
        </p:txBody>
      </p:sp>
    </p:spTree>
    <p:extLst>
      <p:ext uri="{BB962C8B-B14F-4D97-AF65-F5344CB8AC3E}">
        <p14:creationId xmlns:p14="http://schemas.microsoft.com/office/powerpoint/2010/main" val="387244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fade">
                                      <p:cBhvr>
                                        <p:cTn id="7" dur="500"/>
                                        <p:tgtEl>
                                          <p:spTgt spid="31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fade">
                                      <p:cBhvr>
                                        <p:cTn id="12" dur="500"/>
                                        <p:tgtEl>
                                          <p:spTgt spid="317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500"/>
                                        <p:tgtEl>
                                          <p:spTgt spid="317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500"/>
                                        <p:tgtEl>
                                          <p:spTgt spid="317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752"/>
                                        </p:tgtEl>
                                        <p:attrNameLst>
                                          <p:attrName>style.visibility</p:attrName>
                                        </p:attrNameLst>
                                      </p:cBhvr>
                                      <p:to>
                                        <p:strVal val="visible"/>
                                      </p:to>
                                    </p:set>
                                    <p:animEffect transition="in" filter="fade">
                                      <p:cBhvr>
                                        <p:cTn id="23" dur="500"/>
                                        <p:tgtEl>
                                          <p:spTgt spid="317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754"/>
                                        </p:tgtEl>
                                        <p:attrNameLst>
                                          <p:attrName>style.visibility</p:attrName>
                                        </p:attrNameLst>
                                      </p:cBhvr>
                                      <p:to>
                                        <p:strVal val="visible"/>
                                      </p:to>
                                    </p:set>
                                    <p:animEffect transition="in" filter="fade">
                                      <p:cBhvr>
                                        <p:cTn id="26" dur="500"/>
                                        <p:tgtEl>
                                          <p:spTgt spid="317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753"/>
                                        </p:tgtEl>
                                        <p:attrNameLst>
                                          <p:attrName>style.visibility</p:attrName>
                                        </p:attrNameLst>
                                      </p:cBhvr>
                                      <p:to>
                                        <p:strVal val="visible"/>
                                      </p:to>
                                    </p:set>
                                    <p:animEffect transition="in" filter="fade">
                                      <p:cBhvr>
                                        <p:cTn id="29" dur="500"/>
                                        <p:tgtEl>
                                          <p:spTgt spid="317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755"/>
                                        </p:tgtEl>
                                        <p:attrNameLst>
                                          <p:attrName>style.visibility</p:attrName>
                                        </p:attrNameLst>
                                      </p:cBhvr>
                                      <p:to>
                                        <p:strVal val="visible"/>
                                      </p:to>
                                    </p:set>
                                    <p:animEffect transition="in" filter="fade">
                                      <p:cBhvr>
                                        <p:cTn id="32" dur="500"/>
                                        <p:tgtEl>
                                          <p:spTgt spid="317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9"/>
                                        </p:tgtEl>
                                        <p:attrNameLst>
                                          <p:attrName>style.visibility</p:attrName>
                                        </p:attrNameLst>
                                      </p:cBhvr>
                                      <p:to>
                                        <p:strVal val="visible"/>
                                      </p:to>
                                    </p:set>
                                    <p:animEffect transition="in" filter="fade">
                                      <p:cBhvr>
                                        <p:cTn id="37" dur="500"/>
                                        <p:tgtEl>
                                          <p:spTgt spid="317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animBg="1"/>
      <p:bldP spid="31751" grpId="0"/>
      <p:bldP spid="31752" grpId="0"/>
      <p:bldP spid="31753" grpId="0"/>
      <p:bldP spid="31754" grpId="0" animBg="1"/>
      <p:bldP spid="31755" grpId="0" animBg="1"/>
      <p:bldP spid="31757" grpId="0"/>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485165" y="1268760"/>
            <a:ext cx="9051169" cy="3970319"/>
          </a:xfrm>
          <a:prstGeom prst="rect">
            <a:avLst/>
          </a:prstGeom>
          <a:noFill/>
        </p:spPr>
        <p:txBody>
          <a:bodyPr wrap="square" rtlCol="0">
            <a:spAutoFit/>
          </a:bodyPr>
          <a:lstStyle/>
          <a:p>
            <a:r>
              <a:rPr lang="it-IT" sz="2800" dirty="0" smtClean="0">
                <a:solidFill>
                  <a:schemeClr val="bg1">
                    <a:lumMod val="85000"/>
                  </a:schemeClr>
                </a:solidFill>
              </a:rPr>
              <a:t>1. Valutare le tecnologie sanitarie, decidere i rimborsi</a:t>
            </a:r>
          </a:p>
          <a:p>
            <a:endParaRPr lang="it-IT" sz="2800" dirty="0" smtClean="0"/>
          </a:p>
          <a:p>
            <a:r>
              <a:rPr lang="it-IT" sz="2800" b="1" dirty="0" smtClean="0"/>
              <a:t>2. Programma regionale di </a:t>
            </a:r>
            <a:br>
              <a:rPr lang="it-IT" sz="2800" b="1" dirty="0" smtClean="0"/>
            </a:br>
            <a:r>
              <a:rPr lang="it-IT" sz="2800" b="1" dirty="0" smtClean="0"/>
              <a:t>    Valutazione delle Tecnologie Sanitarie (VTS-HTA):</a:t>
            </a:r>
          </a:p>
          <a:p>
            <a:pPr lvl="1"/>
            <a:r>
              <a:rPr lang="it-IT" sz="2800" b="1" dirty="0" smtClean="0"/>
              <a:t>- Modalità</a:t>
            </a:r>
          </a:p>
          <a:p>
            <a:pPr lvl="1"/>
            <a:r>
              <a:rPr lang="it-IT" sz="2800" b="1" dirty="0" smtClean="0"/>
              <a:t>- Prodotti</a:t>
            </a:r>
          </a:p>
          <a:p>
            <a:endParaRPr lang="it-IT" sz="2800" dirty="0" smtClean="0"/>
          </a:p>
          <a:p>
            <a:r>
              <a:rPr lang="it-IT" sz="2800" dirty="0" smtClean="0">
                <a:solidFill>
                  <a:schemeClr val="bg1">
                    <a:lumMod val="85000"/>
                  </a:schemeClr>
                </a:solidFill>
              </a:rPr>
              <a:t>3. Tecnologie sanitarie nelle cure primarie:</a:t>
            </a:r>
            <a:br>
              <a:rPr lang="it-IT" sz="2800" dirty="0" smtClean="0">
                <a:solidFill>
                  <a:schemeClr val="bg1">
                    <a:lumMod val="85000"/>
                  </a:schemeClr>
                </a:solidFill>
              </a:rPr>
            </a:br>
            <a:r>
              <a:rPr lang="it-IT" sz="2800" dirty="0" smtClean="0">
                <a:solidFill>
                  <a:schemeClr val="bg1">
                    <a:lumMod val="85000"/>
                  </a:schemeClr>
                </a:solidFill>
              </a:rPr>
              <a:t>    identificazione e valutazione</a:t>
            </a:r>
            <a:endParaRPr lang="it-IT" sz="2800" dirty="0">
              <a:solidFill>
                <a:schemeClr val="bg1">
                  <a:lumMod val="85000"/>
                </a:schemeClr>
              </a:solidFill>
            </a:endParaRPr>
          </a:p>
        </p:txBody>
      </p:sp>
    </p:spTree>
    <p:extLst>
      <p:ext uri="{BB962C8B-B14F-4D97-AF65-F5344CB8AC3E}">
        <p14:creationId xmlns:p14="http://schemas.microsoft.com/office/powerpoint/2010/main" val="78288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29" name="Immagine 3" descr="fascia-inferio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763" y="4933950"/>
            <a:ext cx="1311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425" y="2376488"/>
            <a:ext cx="104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272082" y="692696"/>
            <a:ext cx="2664694" cy="45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600" b="1">
                <a:solidFill>
                  <a:srgbClr val="003F6E"/>
                </a:solidFill>
                <a:latin typeface="+mj-lt"/>
                <a:ea typeface="ＭＳ Ｐゴシック" pitchFamily="-109" charset="-128"/>
                <a:cs typeface="ＭＳ Ｐゴシック" charset="-128"/>
              </a:defRPr>
            </a:lvl1pPr>
            <a:lvl2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2pPr>
            <a:lvl3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3pPr>
            <a:lvl4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4pPr>
            <a:lvl5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5pPr>
            <a:lvl6pPr marL="457200" algn="l" rtl="0" eaLnBrk="1" fontAlgn="base" hangingPunct="1">
              <a:spcBef>
                <a:spcPct val="0"/>
              </a:spcBef>
              <a:spcAft>
                <a:spcPct val="0"/>
              </a:spcAft>
              <a:defRPr sz="2600" b="1">
                <a:solidFill>
                  <a:srgbClr val="003F6E"/>
                </a:solidFill>
                <a:latin typeface="Arial Narrow" pitchFamily="-109" charset="0"/>
              </a:defRPr>
            </a:lvl6pPr>
            <a:lvl7pPr marL="914400" algn="l" rtl="0" eaLnBrk="1" fontAlgn="base" hangingPunct="1">
              <a:spcBef>
                <a:spcPct val="0"/>
              </a:spcBef>
              <a:spcAft>
                <a:spcPct val="0"/>
              </a:spcAft>
              <a:defRPr sz="2600" b="1">
                <a:solidFill>
                  <a:srgbClr val="003F6E"/>
                </a:solidFill>
                <a:latin typeface="Arial Narrow" pitchFamily="-109" charset="0"/>
              </a:defRPr>
            </a:lvl7pPr>
            <a:lvl8pPr marL="1371600" algn="l" rtl="0" eaLnBrk="1" fontAlgn="base" hangingPunct="1">
              <a:spcBef>
                <a:spcPct val="0"/>
              </a:spcBef>
              <a:spcAft>
                <a:spcPct val="0"/>
              </a:spcAft>
              <a:defRPr sz="2600" b="1">
                <a:solidFill>
                  <a:srgbClr val="003F6E"/>
                </a:solidFill>
                <a:latin typeface="Arial Narrow" pitchFamily="-109" charset="0"/>
              </a:defRPr>
            </a:lvl8pPr>
            <a:lvl9pPr marL="1828800" algn="l" rtl="0" eaLnBrk="1" fontAlgn="base" hangingPunct="1">
              <a:spcBef>
                <a:spcPct val="0"/>
              </a:spcBef>
              <a:spcAft>
                <a:spcPct val="0"/>
              </a:spcAft>
              <a:defRPr sz="2600" b="1">
                <a:solidFill>
                  <a:srgbClr val="003F6E"/>
                </a:solidFill>
                <a:latin typeface="Arial Narrow" pitchFamily="-109" charset="0"/>
              </a:defRPr>
            </a:lvl9pPr>
          </a:lstStyle>
          <a:p>
            <a:pPr algn="ctr">
              <a:defRPr/>
            </a:pPr>
            <a:r>
              <a:rPr lang="en-US" kern="0">
                <a:solidFill>
                  <a:srgbClr val="0000FF"/>
                </a:solidFill>
                <a:ea typeface="ＭＳ Ｐゴシック" pitchFamily="34" charset="-128"/>
                <a:cs typeface="Arial" panose="020B0604020202020204" pitchFamily="34" charset="0"/>
              </a:rPr>
              <a:t>DGR 7856/2008</a:t>
            </a:r>
            <a:endParaRPr lang="en-US" kern="0" dirty="0">
              <a:solidFill>
                <a:srgbClr val="0000FF"/>
              </a:solidFill>
              <a:ea typeface="ＭＳ Ｐゴシック" pitchFamily="34" charset="-128"/>
              <a:cs typeface="Arial" panose="020B0604020202020204" pitchFamily="34" charset="0"/>
            </a:endParaRPr>
          </a:p>
        </p:txBody>
      </p:sp>
      <p:sp>
        <p:nvSpPr>
          <p:cNvPr id="5" name="Rectangle 3"/>
          <p:cNvSpPr/>
          <p:nvPr/>
        </p:nvSpPr>
        <p:spPr>
          <a:xfrm>
            <a:off x="3279775" y="720725"/>
            <a:ext cx="3044825" cy="365125"/>
          </a:xfrm>
          <a:prstGeom prst="rect">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r>
              <a:rPr lang="it-IT" kern="0">
                <a:solidFill>
                  <a:srgbClr val="000000"/>
                </a:solidFill>
                <a:latin typeface="Arial"/>
              </a:rPr>
              <a:t>Richieste,  segnalazioni</a:t>
            </a:r>
            <a:endParaRPr lang="it-IT" kern="0" dirty="0">
              <a:solidFill>
                <a:srgbClr val="000000"/>
              </a:solidFill>
              <a:latin typeface="Arial"/>
            </a:endParaRPr>
          </a:p>
        </p:txBody>
      </p:sp>
      <p:sp>
        <p:nvSpPr>
          <p:cNvPr id="6" name="Right Arrow 5"/>
          <p:cNvSpPr/>
          <p:nvPr/>
        </p:nvSpPr>
        <p:spPr>
          <a:xfrm rot="5400000">
            <a:off x="4555331" y="1194595"/>
            <a:ext cx="441325" cy="214312"/>
          </a:xfrm>
          <a:prstGeom prst="rightArrow">
            <a:avLst/>
          </a:prstGeom>
          <a:solidFill>
            <a:srgbClr val="333399"/>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7" name="Rettangolo arrotondato 5"/>
          <p:cNvSpPr/>
          <p:nvPr/>
        </p:nvSpPr>
        <p:spPr>
          <a:xfrm>
            <a:off x="3460750" y="1441450"/>
            <a:ext cx="2741613" cy="3311525"/>
          </a:xfrm>
          <a:prstGeom prst="roundRect">
            <a:avLst/>
          </a:prstGeom>
          <a:solidFill>
            <a:srgbClr val="BBE0E3">
              <a:alpha val="7000"/>
            </a:srgbClr>
          </a:solidFill>
          <a:ln w="25400" cap="flat" cmpd="sng" algn="ctr">
            <a:solidFill>
              <a:srgbClr val="000000">
                <a:lumMod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8" name="Pentagono 6"/>
          <p:cNvSpPr/>
          <p:nvPr/>
        </p:nvSpPr>
        <p:spPr>
          <a:xfrm rot="5400000">
            <a:off x="4472071" y="687647"/>
            <a:ext cx="689765"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a:solidFill>
                  <a:sysClr val="window" lastClr="FFFFFF"/>
                </a:solidFill>
                <a:latin typeface="Calibri"/>
              </a:rPr>
              <a:t>Priorità - Ambito</a:t>
            </a:r>
            <a:endParaRPr lang="it-IT" sz="2400" b="1" kern="0" dirty="0">
              <a:solidFill>
                <a:sysClr val="window" lastClr="FFFFFF"/>
              </a:solidFill>
              <a:latin typeface="Calibri"/>
            </a:endParaRPr>
          </a:p>
        </p:txBody>
      </p:sp>
      <p:sp>
        <p:nvSpPr>
          <p:cNvPr id="9" name="Pentagono 7"/>
          <p:cNvSpPr/>
          <p:nvPr/>
        </p:nvSpPr>
        <p:spPr>
          <a:xfrm rot="5400000">
            <a:off x="4484831" y="3106984"/>
            <a:ext cx="664249"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Appraisal</a:t>
            </a:r>
            <a:endParaRPr lang="it-IT" sz="2400" b="1" kern="0" dirty="0">
              <a:solidFill>
                <a:sysClr val="window" lastClr="FFFFFF"/>
              </a:solidFill>
              <a:latin typeface="Calibri"/>
            </a:endParaRPr>
          </a:p>
        </p:txBody>
      </p:sp>
      <p:sp>
        <p:nvSpPr>
          <p:cNvPr id="10" name="Pentagono 8"/>
          <p:cNvSpPr/>
          <p:nvPr/>
        </p:nvSpPr>
        <p:spPr>
          <a:xfrm rot="5400000">
            <a:off x="4116388" y="1835411"/>
            <a:ext cx="1401116" cy="2484027"/>
          </a:xfrm>
          <a:prstGeom prst="homePlate">
            <a:avLst/>
          </a:prstGeom>
          <a:solidFill>
            <a:srgbClr val="CC330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Assessment</a:t>
            </a:r>
            <a:r>
              <a:rPr lang="it-IT" sz="2400" b="1" kern="0" dirty="0">
                <a:solidFill>
                  <a:sysClr val="window" lastClr="FFFFFF"/>
                </a:solidFill>
                <a:latin typeface="Calibri"/>
              </a:rPr>
              <a:t>: </a:t>
            </a:r>
          </a:p>
          <a:p>
            <a:pPr algn="ctr">
              <a:defRPr/>
            </a:pPr>
            <a:r>
              <a:rPr lang="it-IT" b="1" kern="0" dirty="0">
                <a:solidFill>
                  <a:sysClr val="window" lastClr="FFFFFF"/>
                </a:solidFill>
                <a:latin typeface="Calibri"/>
              </a:rPr>
              <a:t>Stima di impatto a dimensioni</a:t>
            </a:r>
            <a:br>
              <a:rPr lang="it-IT" b="1" kern="0" dirty="0">
                <a:solidFill>
                  <a:sysClr val="window" lastClr="FFFFFF"/>
                </a:solidFill>
                <a:latin typeface="Calibri"/>
              </a:rPr>
            </a:br>
            <a:r>
              <a:rPr lang="it-IT" b="1" kern="0" dirty="0">
                <a:solidFill>
                  <a:sysClr val="window" lastClr="FFFFFF"/>
                </a:solidFill>
                <a:latin typeface="Calibri"/>
              </a:rPr>
              <a:t>multiple</a:t>
            </a:r>
          </a:p>
        </p:txBody>
      </p:sp>
      <p:sp>
        <p:nvSpPr>
          <p:cNvPr id="11" name="Right Arrow 10"/>
          <p:cNvSpPr/>
          <p:nvPr/>
        </p:nvSpPr>
        <p:spPr>
          <a:xfrm rot="5400000">
            <a:off x="4610100" y="4743451"/>
            <a:ext cx="441325" cy="298450"/>
          </a:xfrm>
          <a:prstGeom prst="rightArrow">
            <a:avLst/>
          </a:prstGeom>
          <a:solidFill>
            <a:srgbClr val="333399"/>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12" name="Rectangle 11"/>
          <p:cNvSpPr/>
          <p:nvPr/>
        </p:nvSpPr>
        <p:spPr>
          <a:xfrm>
            <a:off x="3703638" y="5124450"/>
            <a:ext cx="2173287" cy="433388"/>
          </a:xfrm>
          <a:prstGeom prst="rect">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r>
              <a:rPr lang="it-IT" sz="3200" b="1" kern="0" dirty="0">
                <a:solidFill>
                  <a:srgbClr val="000000"/>
                </a:solidFill>
                <a:latin typeface="Arial"/>
              </a:rPr>
              <a:t>Decisione</a:t>
            </a:r>
          </a:p>
        </p:txBody>
      </p:sp>
      <p:cxnSp>
        <p:nvCxnSpPr>
          <p:cNvPr id="8205" name="Straight Connector 20"/>
          <p:cNvCxnSpPr>
            <a:cxnSpLocks noChangeShapeType="1"/>
          </p:cNvCxnSpPr>
          <p:nvPr/>
        </p:nvCxnSpPr>
        <p:spPr bwMode="auto">
          <a:xfrm>
            <a:off x="631825" y="2305050"/>
            <a:ext cx="8740775" cy="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4" name="TextBox 23"/>
          <p:cNvSpPr txBox="1">
            <a:spLocks noChangeArrowheads="1"/>
          </p:cNvSpPr>
          <p:nvPr/>
        </p:nvSpPr>
        <p:spPr bwMode="auto">
          <a:xfrm>
            <a:off x="726927" y="2372787"/>
            <a:ext cx="26830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b="1" kern="0" dirty="0" err="1">
                <a:solidFill>
                  <a:srgbClr val="000000"/>
                </a:solidFill>
                <a:latin typeface="Arial Narrow"/>
              </a:rPr>
              <a:t>Esperti</a:t>
            </a:r>
            <a:r>
              <a:rPr lang="en-US" sz="2000" b="1" kern="0" dirty="0">
                <a:solidFill>
                  <a:srgbClr val="000000"/>
                </a:solidFill>
                <a:latin typeface="Arial Narrow"/>
              </a:rPr>
              <a:t> </a:t>
            </a:r>
            <a:br>
              <a:rPr lang="en-US" sz="2000" b="1" kern="0" dirty="0">
                <a:solidFill>
                  <a:srgbClr val="000000"/>
                </a:solidFill>
                <a:latin typeface="Arial Narrow"/>
              </a:rPr>
            </a:br>
            <a:r>
              <a:rPr lang="en-US" sz="2000" b="1" kern="0" dirty="0">
                <a:solidFill>
                  <a:srgbClr val="000000"/>
                </a:solidFill>
                <a:latin typeface="Arial Narrow"/>
              </a:rPr>
              <a:t>di </a:t>
            </a:r>
            <a:r>
              <a:rPr lang="en-US" sz="2000" b="1" kern="0" dirty="0" err="1">
                <a:solidFill>
                  <a:srgbClr val="000000"/>
                </a:solidFill>
                <a:latin typeface="Arial Narrow"/>
              </a:rPr>
              <a:t>dominio</a:t>
            </a:r>
            <a:r>
              <a:rPr lang="en-US" sz="2000" b="1" kern="0" dirty="0">
                <a:solidFill>
                  <a:srgbClr val="000000"/>
                </a:solidFill>
                <a:latin typeface="Arial Narrow"/>
              </a:rPr>
              <a:t> </a:t>
            </a:r>
            <a:r>
              <a:rPr lang="en-US" sz="2000" b="1" kern="0" dirty="0" err="1">
                <a:solidFill>
                  <a:srgbClr val="000000"/>
                </a:solidFill>
                <a:latin typeface="Arial Narrow"/>
              </a:rPr>
              <a:t>scientifico</a:t>
            </a:r>
            <a:r>
              <a:rPr lang="en-US" sz="2000" b="1" kern="0" dirty="0">
                <a:solidFill>
                  <a:srgbClr val="000000"/>
                </a:solidFill>
                <a:latin typeface="Arial Narrow"/>
              </a:rPr>
              <a:t>*</a:t>
            </a:r>
            <a:endParaRPr lang="en-US" sz="2000" i="1" kern="0" dirty="0">
              <a:solidFill>
                <a:srgbClr val="000000"/>
              </a:solidFill>
              <a:latin typeface="Arial Narrow"/>
            </a:endParaRPr>
          </a:p>
        </p:txBody>
      </p:sp>
      <p:cxnSp>
        <p:nvCxnSpPr>
          <p:cNvPr id="8207" name="Straight Connector 24"/>
          <p:cNvCxnSpPr>
            <a:cxnSpLocks noChangeShapeType="1"/>
          </p:cNvCxnSpPr>
          <p:nvPr/>
        </p:nvCxnSpPr>
        <p:spPr bwMode="auto">
          <a:xfrm>
            <a:off x="631825" y="3848100"/>
            <a:ext cx="8740775" cy="793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16" name="Right Brace 1"/>
          <p:cNvSpPr/>
          <p:nvPr/>
        </p:nvSpPr>
        <p:spPr>
          <a:xfrm>
            <a:off x="6342063" y="2452688"/>
            <a:ext cx="431800" cy="788987"/>
          </a:xfrm>
          <a:prstGeom prst="rightBrace">
            <a:avLst/>
          </a:prstGeom>
          <a:noFill/>
          <a:ln w="38100" cap="flat" cmpd="sng" algn="ctr">
            <a:solidFill>
              <a:srgbClr val="C00000"/>
            </a:solidFill>
            <a:prstDash val="solid"/>
          </a:ln>
          <a:effectLst/>
        </p:spPr>
        <p:txBody>
          <a:bodyPr anchor="ctr"/>
          <a:lstStyle/>
          <a:p>
            <a:pPr algn="ctr" fontAlgn="auto">
              <a:spcBef>
                <a:spcPts val="0"/>
              </a:spcBef>
              <a:spcAft>
                <a:spcPts val="0"/>
              </a:spcAft>
              <a:defRPr/>
            </a:pPr>
            <a:endParaRPr lang="it-IT" kern="0">
              <a:solidFill>
                <a:srgbClr val="000000"/>
              </a:solidFill>
              <a:latin typeface="Arial"/>
            </a:endParaRPr>
          </a:p>
        </p:txBody>
      </p:sp>
      <p:sp>
        <p:nvSpPr>
          <p:cNvPr id="17" name="Right Brace 16"/>
          <p:cNvSpPr/>
          <p:nvPr/>
        </p:nvSpPr>
        <p:spPr>
          <a:xfrm>
            <a:off x="6321425" y="1536700"/>
            <a:ext cx="431800" cy="655638"/>
          </a:xfrm>
          <a:prstGeom prst="rightBrace">
            <a:avLst/>
          </a:prstGeom>
          <a:noFill/>
          <a:ln w="38100" cap="flat" cmpd="sng" algn="ctr">
            <a:solidFill>
              <a:srgbClr val="0000FF"/>
            </a:solidFill>
            <a:prstDash val="solid"/>
          </a:ln>
          <a:effectLst/>
        </p:spPr>
        <p:txBody>
          <a:bodyPr anchor="ctr"/>
          <a:lstStyle/>
          <a:p>
            <a:pPr algn="ctr" fontAlgn="auto">
              <a:spcBef>
                <a:spcPts val="0"/>
              </a:spcBef>
              <a:spcAft>
                <a:spcPts val="0"/>
              </a:spcAft>
              <a:defRPr/>
            </a:pPr>
            <a:endParaRPr lang="it-IT" kern="0">
              <a:solidFill>
                <a:srgbClr val="0000FF"/>
              </a:solidFill>
              <a:latin typeface="Arial"/>
            </a:endParaRPr>
          </a:p>
        </p:txBody>
      </p:sp>
      <p:sp>
        <p:nvSpPr>
          <p:cNvPr id="18" name="Rectangle 17"/>
          <p:cNvSpPr/>
          <p:nvPr/>
        </p:nvSpPr>
        <p:spPr>
          <a:xfrm>
            <a:off x="6745288" y="2449513"/>
            <a:ext cx="1789112" cy="666750"/>
          </a:xfrm>
          <a:prstGeom prst="rect">
            <a:avLst/>
          </a:prstGeom>
          <a:solidFill>
            <a:srgbClr val="CC3300"/>
          </a:solidFill>
          <a:ln w="25400" cap="flat" cmpd="sng" algn="ctr">
            <a:solidFill>
              <a:srgbClr val="000000"/>
            </a:solidFill>
            <a:prstDash val="solid"/>
          </a:ln>
          <a:effectLst/>
        </p:spPr>
        <p:txBody>
          <a:bodyPr anchor="ctr"/>
          <a:lstStyle/>
          <a:p>
            <a:pPr algn="ctr" fontAlgn="auto">
              <a:spcBef>
                <a:spcPts val="0"/>
              </a:spcBef>
              <a:spcAft>
                <a:spcPts val="0"/>
              </a:spcAft>
              <a:defRPr/>
            </a:pPr>
            <a:r>
              <a:rPr lang="it-IT" b="1" kern="0" err="1">
                <a:solidFill>
                  <a:schemeClr val="bg1"/>
                </a:solidFill>
                <a:latin typeface="Arial"/>
              </a:rPr>
              <a:t>EUnetHTA</a:t>
            </a:r>
            <a:r>
              <a:rPr lang="it-IT" b="1" kern="0">
                <a:solidFill>
                  <a:schemeClr val="bg1"/>
                </a:solidFill>
                <a:latin typeface="Arial"/>
              </a:rPr>
              <a:t> </a:t>
            </a:r>
            <a:br>
              <a:rPr lang="it-IT" b="1" kern="0">
                <a:solidFill>
                  <a:schemeClr val="bg1"/>
                </a:solidFill>
                <a:latin typeface="Arial"/>
              </a:rPr>
            </a:br>
            <a:r>
              <a:rPr lang="it-IT" b="1" kern="0">
                <a:solidFill>
                  <a:schemeClr val="bg1"/>
                </a:solidFill>
                <a:latin typeface="Arial"/>
              </a:rPr>
              <a:t>Core Model</a:t>
            </a:r>
            <a:endParaRPr lang="it-IT" b="1" kern="0" dirty="0">
              <a:solidFill>
                <a:schemeClr val="bg1"/>
              </a:solidFill>
              <a:latin typeface="Arial"/>
            </a:endParaRPr>
          </a:p>
        </p:txBody>
      </p:sp>
      <p:sp>
        <p:nvSpPr>
          <p:cNvPr id="19" name="Rectangle 18"/>
          <p:cNvSpPr/>
          <p:nvPr/>
        </p:nvSpPr>
        <p:spPr>
          <a:xfrm>
            <a:off x="6824663" y="1536700"/>
            <a:ext cx="2547937" cy="598488"/>
          </a:xfrm>
          <a:prstGeom prst="rect">
            <a:avLst/>
          </a:prstGeom>
          <a:solidFill>
            <a:srgbClr val="00B0F0"/>
          </a:solidFill>
          <a:ln w="25400" cap="flat" cmpd="sng" algn="ctr">
            <a:solidFill>
              <a:srgbClr val="0000FF"/>
            </a:solidFill>
            <a:prstDash val="solid"/>
          </a:ln>
          <a:effectLst/>
        </p:spPr>
        <p:txBody>
          <a:bodyPr anchor="ctr"/>
          <a:lstStyle/>
          <a:p>
            <a:pPr algn="ctr" fontAlgn="auto">
              <a:spcBef>
                <a:spcPts val="0"/>
              </a:spcBef>
              <a:spcAft>
                <a:spcPts val="0"/>
              </a:spcAft>
              <a:defRPr/>
            </a:pPr>
            <a:r>
              <a:rPr lang="it-IT" sz="1600" b="1" kern="0">
                <a:solidFill>
                  <a:schemeClr val="bg1"/>
                </a:solidFill>
                <a:latin typeface="Arial"/>
              </a:rPr>
              <a:t>Analisi Decisionale a </a:t>
            </a:r>
            <a:r>
              <a:rPr lang="it-IT" sz="1600" b="1" u="sng" kern="0">
                <a:solidFill>
                  <a:schemeClr val="bg1"/>
                </a:solidFill>
                <a:latin typeface="Arial"/>
              </a:rPr>
              <a:t>Dimensioni</a:t>
            </a:r>
            <a:r>
              <a:rPr lang="it-IT" sz="1600" b="1" kern="0">
                <a:solidFill>
                  <a:schemeClr val="bg1"/>
                </a:solidFill>
                <a:latin typeface="Arial"/>
              </a:rPr>
              <a:t> Multiple</a:t>
            </a:r>
            <a:endParaRPr lang="it-IT" sz="1600" b="1" kern="0" dirty="0">
              <a:solidFill>
                <a:schemeClr val="bg1"/>
              </a:solidFill>
              <a:latin typeface="Arial"/>
            </a:endParaRPr>
          </a:p>
        </p:txBody>
      </p:sp>
      <p:sp>
        <p:nvSpPr>
          <p:cNvPr id="20" name="TextBox 22"/>
          <p:cNvSpPr txBox="1">
            <a:spLocks noChangeArrowheads="1"/>
          </p:cNvSpPr>
          <p:nvPr/>
        </p:nvSpPr>
        <p:spPr bwMode="auto">
          <a:xfrm>
            <a:off x="745926" y="3817938"/>
            <a:ext cx="29116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it-IT" sz="2000" b="1" kern="0" dirty="0">
                <a:solidFill>
                  <a:srgbClr val="000000"/>
                </a:solidFill>
                <a:latin typeface="Arial Narrow"/>
              </a:rPr>
              <a:t>Nucleo Valutazione Appropriatezza in Medicina*</a:t>
            </a:r>
            <a:endParaRPr lang="en-US" i="1" kern="0" dirty="0">
              <a:solidFill>
                <a:srgbClr val="000000"/>
              </a:solidFill>
              <a:latin typeface="Arial Narrow"/>
            </a:endParaRPr>
          </a:p>
        </p:txBody>
      </p:sp>
      <p:sp>
        <p:nvSpPr>
          <p:cNvPr id="21" name="TextBox 22"/>
          <p:cNvSpPr txBox="1">
            <a:spLocks noChangeArrowheads="1"/>
          </p:cNvSpPr>
          <p:nvPr/>
        </p:nvSpPr>
        <p:spPr bwMode="auto">
          <a:xfrm>
            <a:off x="745926" y="1204456"/>
            <a:ext cx="2829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it-IT" sz="2000" b="1" kern="0" dirty="0">
                <a:solidFill>
                  <a:srgbClr val="000000"/>
                </a:solidFill>
                <a:latin typeface="Arial Narrow"/>
              </a:rPr>
              <a:t>Nucleo Valutazione Priorità </a:t>
            </a:r>
            <a:br>
              <a:rPr lang="it-IT" sz="2000" b="1" kern="0" dirty="0">
                <a:solidFill>
                  <a:srgbClr val="000000"/>
                </a:solidFill>
                <a:latin typeface="Arial Narrow"/>
              </a:rPr>
            </a:br>
            <a:r>
              <a:rPr lang="it-IT" sz="2000" b="1" kern="0" dirty="0">
                <a:solidFill>
                  <a:srgbClr val="000000"/>
                </a:solidFill>
                <a:latin typeface="Arial Narrow"/>
              </a:rPr>
              <a:t>e Conflitti Interesse*</a:t>
            </a:r>
            <a:endParaRPr lang="en-US" sz="1600" i="1" kern="0" dirty="0">
              <a:solidFill>
                <a:srgbClr val="000000"/>
              </a:solidFill>
              <a:latin typeface="Arial Narrow"/>
            </a:endParaRPr>
          </a:p>
        </p:txBody>
      </p:sp>
      <p:sp>
        <p:nvSpPr>
          <p:cNvPr id="24" name="Right Brace 16"/>
          <p:cNvSpPr/>
          <p:nvPr/>
        </p:nvSpPr>
        <p:spPr>
          <a:xfrm>
            <a:off x="6342063" y="3313113"/>
            <a:ext cx="411162" cy="1354137"/>
          </a:xfrm>
          <a:prstGeom prst="rightBrace">
            <a:avLst/>
          </a:prstGeom>
          <a:noFill/>
          <a:ln w="38100" cap="flat" cmpd="sng" algn="ctr">
            <a:solidFill>
              <a:srgbClr val="0000FF"/>
            </a:solidFill>
            <a:prstDash val="solid"/>
          </a:ln>
          <a:effectLst/>
        </p:spPr>
        <p:txBody>
          <a:bodyPr anchor="ctr"/>
          <a:lstStyle/>
          <a:p>
            <a:pPr algn="ctr" fontAlgn="auto">
              <a:spcBef>
                <a:spcPts val="0"/>
              </a:spcBef>
              <a:spcAft>
                <a:spcPts val="0"/>
              </a:spcAft>
              <a:defRPr/>
            </a:pPr>
            <a:endParaRPr lang="it-IT" kern="0">
              <a:solidFill>
                <a:srgbClr val="000000"/>
              </a:solidFill>
              <a:latin typeface="Arial"/>
            </a:endParaRPr>
          </a:p>
        </p:txBody>
      </p:sp>
      <p:sp>
        <p:nvSpPr>
          <p:cNvPr id="25" name="Rectangle 18"/>
          <p:cNvSpPr/>
          <p:nvPr/>
        </p:nvSpPr>
        <p:spPr>
          <a:xfrm>
            <a:off x="6753225" y="3241675"/>
            <a:ext cx="2568575" cy="1651000"/>
          </a:xfrm>
          <a:prstGeom prst="rect">
            <a:avLst/>
          </a:prstGeom>
          <a:solidFill>
            <a:srgbClr val="00B0F0"/>
          </a:solidFill>
          <a:ln w="25400" cap="flat" cmpd="sng" algn="ctr">
            <a:solidFill>
              <a:srgbClr val="0000FF"/>
            </a:solidFill>
            <a:prstDash val="solid"/>
          </a:ln>
          <a:effectLst/>
        </p:spPr>
        <p:txBody>
          <a:bodyPr anchor="ctr"/>
          <a:lstStyle/>
          <a:p>
            <a:pPr algn="ctr" fontAlgn="auto">
              <a:spcBef>
                <a:spcPts val="0"/>
              </a:spcBef>
              <a:spcAft>
                <a:spcPts val="0"/>
              </a:spcAft>
              <a:defRPr/>
            </a:pPr>
            <a:r>
              <a:rPr lang="it-IT" sz="1600" b="1" kern="0">
                <a:solidFill>
                  <a:schemeClr val="bg1"/>
                </a:solidFill>
                <a:latin typeface="Arial"/>
              </a:rPr>
              <a:t>Analisi Decisionale </a:t>
            </a:r>
            <a:br>
              <a:rPr lang="it-IT" sz="1600" b="1" kern="0">
                <a:solidFill>
                  <a:schemeClr val="bg1"/>
                </a:solidFill>
                <a:latin typeface="Arial"/>
              </a:rPr>
            </a:br>
            <a:r>
              <a:rPr lang="it-IT" sz="1600" b="1" kern="0">
                <a:solidFill>
                  <a:schemeClr val="bg1"/>
                </a:solidFill>
                <a:latin typeface="Arial"/>
              </a:rPr>
              <a:t>a </a:t>
            </a:r>
            <a:r>
              <a:rPr lang="it-IT" sz="1600" b="1" u="sng" kern="0">
                <a:solidFill>
                  <a:schemeClr val="bg1"/>
                </a:solidFill>
                <a:latin typeface="Arial"/>
              </a:rPr>
              <a:t>Criteri </a:t>
            </a:r>
            <a:r>
              <a:rPr lang="it-IT" sz="1600" b="1" kern="0">
                <a:solidFill>
                  <a:schemeClr val="bg1"/>
                </a:solidFill>
                <a:latin typeface="Arial"/>
              </a:rPr>
              <a:t>Multipli: </a:t>
            </a:r>
            <a:br>
              <a:rPr lang="it-IT" sz="1600" b="1" kern="0">
                <a:solidFill>
                  <a:schemeClr val="bg1"/>
                </a:solidFill>
                <a:latin typeface="Arial"/>
              </a:rPr>
            </a:br>
            <a:r>
              <a:rPr lang="it-IT" sz="1400" b="1" kern="0">
                <a:solidFill>
                  <a:srgbClr val="FFFFFF"/>
                </a:solidFill>
                <a:latin typeface="Arial"/>
                <a:cs typeface="Arial" charset="0"/>
              </a:rPr>
              <a:t>Indice Appropriatezza (Importanza x punteggi)</a:t>
            </a:r>
            <a:br>
              <a:rPr lang="it-IT" sz="1400" b="1" kern="0">
                <a:solidFill>
                  <a:srgbClr val="FFFFFF"/>
                </a:solidFill>
                <a:latin typeface="Arial"/>
                <a:cs typeface="Arial" charset="0"/>
              </a:rPr>
            </a:br>
            <a:r>
              <a:rPr lang="it-IT" sz="1400" b="1" kern="0">
                <a:solidFill>
                  <a:srgbClr val="FFFFFF"/>
                </a:solidFill>
                <a:latin typeface="Arial"/>
                <a:cs typeface="Arial" charset="0"/>
              </a:rPr>
              <a:t>Giudizi qualitativi</a:t>
            </a:r>
            <a:br>
              <a:rPr lang="it-IT" sz="1400" b="1" kern="0">
                <a:solidFill>
                  <a:srgbClr val="FFFFFF"/>
                </a:solidFill>
                <a:latin typeface="Arial"/>
                <a:cs typeface="Arial" charset="0"/>
              </a:rPr>
            </a:br>
            <a:r>
              <a:rPr lang="it-IT" sz="1400" b="1" kern="0">
                <a:solidFill>
                  <a:srgbClr val="FFFFFF"/>
                </a:solidFill>
                <a:latin typeface="Arial"/>
                <a:cs typeface="Arial" charset="0"/>
              </a:rPr>
              <a:t>Commenti</a:t>
            </a:r>
            <a:br>
              <a:rPr lang="it-IT" sz="1400" b="1" kern="0">
                <a:solidFill>
                  <a:srgbClr val="FFFFFF"/>
                </a:solidFill>
                <a:latin typeface="Arial"/>
                <a:cs typeface="Arial" charset="0"/>
              </a:rPr>
            </a:br>
            <a:r>
              <a:rPr lang="it-IT" sz="1400" b="1" kern="0">
                <a:solidFill>
                  <a:srgbClr val="FFFFFF"/>
                </a:solidFill>
                <a:latin typeface="Arial"/>
                <a:cs typeface="Arial" charset="0"/>
              </a:rPr>
              <a:t>Motivazioni atto regionale</a:t>
            </a:r>
            <a:endParaRPr lang="it-IT" sz="1600" b="1" kern="0" dirty="0">
              <a:solidFill>
                <a:schemeClr val="bg1"/>
              </a:solidFill>
              <a:latin typeface="Arial"/>
            </a:endParaRPr>
          </a:p>
        </p:txBody>
      </p:sp>
      <p:sp>
        <p:nvSpPr>
          <p:cNvPr id="8216" name="Rettangolo 1"/>
          <p:cNvSpPr>
            <a:spLocks noChangeArrowheads="1"/>
          </p:cNvSpPr>
          <p:nvPr/>
        </p:nvSpPr>
        <p:spPr bwMode="auto">
          <a:xfrm>
            <a:off x="-15552" y="6146727"/>
            <a:ext cx="8208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i="1" dirty="0">
                <a:latin typeface="Calibri" panose="020F0502020204030204" pitchFamily="34" charset="0"/>
              </a:rPr>
              <a:t>Esperto: colui che sa sempre di più su sempre di meno, fino a sapere tutto di </a:t>
            </a:r>
            <a:r>
              <a:rPr lang="it-IT" altLang="it-IT" sz="1600" i="1" dirty="0" smtClean="0">
                <a:latin typeface="Calibri" panose="020F0502020204030204" pitchFamily="34" charset="0"/>
              </a:rPr>
              <a:t>nulla (</a:t>
            </a:r>
            <a:r>
              <a:rPr lang="it-IT" altLang="it-IT" sz="1600" i="1" dirty="0" err="1">
                <a:latin typeface="Calibri" panose="020F0502020204030204" pitchFamily="34" charset="0"/>
              </a:rPr>
              <a:t>Max</a:t>
            </a:r>
            <a:r>
              <a:rPr lang="it-IT" altLang="it-IT" sz="1600" i="1" dirty="0">
                <a:latin typeface="Calibri" panose="020F0502020204030204" pitchFamily="34" charset="0"/>
              </a:rPr>
              <a:t> Weber)</a:t>
            </a:r>
          </a:p>
        </p:txBody>
      </p:sp>
      <p:pic>
        <p:nvPicPr>
          <p:cNvPr id="3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8988" y="1069975"/>
            <a:ext cx="973137"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38" name="CasellaDiTesto 4"/>
          <p:cNvSpPr txBox="1">
            <a:spLocks noChangeArrowheads="1"/>
          </p:cNvSpPr>
          <p:nvPr/>
        </p:nvSpPr>
        <p:spPr bwMode="auto">
          <a:xfrm>
            <a:off x="745925" y="4826000"/>
            <a:ext cx="30545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latin typeface="Calibri" panose="020F0502020204030204" pitchFamily="34" charset="0"/>
              </a:rPr>
              <a:t>*previa dichiarazione delle fonti e modalità di finanziamento e di altri interessi legittimi ma secondari</a:t>
            </a:r>
          </a:p>
        </p:txBody>
      </p:sp>
      <p:sp>
        <p:nvSpPr>
          <p:cNvPr id="28" name="Titolo 1"/>
          <p:cNvSpPr>
            <a:spLocks/>
          </p:cNvSpPr>
          <p:nvPr/>
        </p:nvSpPr>
        <p:spPr bwMode="auto">
          <a:xfrm>
            <a:off x="3703638" y="5564188"/>
            <a:ext cx="2173287" cy="457200"/>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spTree>
    <p:extLst>
      <p:ext uri="{BB962C8B-B14F-4D97-AF65-F5344CB8AC3E}">
        <p14:creationId xmlns:p14="http://schemas.microsoft.com/office/powerpoint/2010/main" val="11832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8" name="Immagine 3" descr="fascia-inferi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128464" y="575505"/>
            <a:ext cx="9711664" cy="5632311"/>
          </a:xfrm>
          <a:prstGeom prst="rect">
            <a:avLst/>
          </a:prstGeom>
        </p:spPr>
        <p:txBody>
          <a:bodyPr>
            <a:spAutoFit/>
          </a:bodyPr>
          <a:lstStyle/>
          <a:p>
            <a:pPr eaLnBrk="0" hangingPunct="0">
              <a:defRPr/>
            </a:pPr>
            <a:r>
              <a:rPr lang="it-IT" sz="2000" dirty="0" smtClean="0">
                <a:solidFill>
                  <a:srgbClr val="000000"/>
                </a:solidFill>
              </a:rPr>
              <a:t>G</a:t>
            </a:r>
            <a:r>
              <a:rPr lang="en-US" sz="2000" dirty="0" smtClean="0">
                <a:solidFill>
                  <a:srgbClr val="000000"/>
                </a:solidFill>
              </a:rPr>
              <a:t>li </a:t>
            </a:r>
            <a:r>
              <a:rPr lang="en-US" sz="2000" dirty="0" err="1">
                <a:solidFill>
                  <a:srgbClr val="000000"/>
                </a:solidFill>
              </a:rPr>
              <a:t>estremi</a:t>
            </a:r>
            <a:r>
              <a:rPr lang="en-US" sz="2000" dirty="0">
                <a:solidFill>
                  <a:srgbClr val="000000"/>
                </a:solidFill>
              </a:rPr>
              <a:t> </a:t>
            </a:r>
            <a:r>
              <a:rPr lang="en-US" sz="2000" dirty="0" err="1">
                <a:solidFill>
                  <a:srgbClr val="000000"/>
                </a:solidFill>
              </a:rPr>
              <a:t>inferiore</a:t>
            </a:r>
            <a:r>
              <a:rPr lang="en-US" sz="2000" dirty="0">
                <a:solidFill>
                  <a:srgbClr val="000000"/>
                </a:solidFill>
              </a:rPr>
              <a:t> e </a:t>
            </a:r>
            <a:r>
              <a:rPr lang="en-US" sz="2000" dirty="0" err="1">
                <a:solidFill>
                  <a:srgbClr val="000000"/>
                </a:solidFill>
              </a:rPr>
              <a:t>superiore</a:t>
            </a:r>
            <a:r>
              <a:rPr lang="en-US" sz="2000" dirty="0">
                <a:solidFill>
                  <a:srgbClr val="000000"/>
                </a:solidFill>
              </a:rPr>
              <a:t> </a:t>
            </a:r>
            <a:r>
              <a:rPr lang="en-US" sz="2000" dirty="0" err="1">
                <a:solidFill>
                  <a:srgbClr val="000000"/>
                </a:solidFill>
              </a:rPr>
              <a:t>delle</a:t>
            </a:r>
            <a:r>
              <a:rPr lang="en-US" sz="2000" dirty="0">
                <a:solidFill>
                  <a:srgbClr val="000000"/>
                </a:solidFill>
              </a:rPr>
              <a:t> scale </a:t>
            </a:r>
            <a:r>
              <a:rPr lang="en-US" sz="2000" dirty="0" err="1">
                <a:solidFill>
                  <a:srgbClr val="000000"/>
                </a:solidFill>
              </a:rPr>
              <a:t>possono</a:t>
            </a:r>
            <a:r>
              <a:rPr lang="en-US" sz="2000" dirty="0">
                <a:solidFill>
                  <a:srgbClr val="000000"/>
                </a:solidFill>
              </a:rPr>
              <a:t> </a:t>
            </a:r>
            <a:r>
              <a:rPr lang="en-US" sz="2000" dirty="0" err="1">
                <a:solidFill>
                  <a:srgbClr val="000000"/>
                </a:solidFill>
              </a:rPr>
              <a:t>essere</a:t>
            </a:r>
            <a:r>
              <a:rPr lang="en-US" sz="2000" dirty="0">
                <a:solidFill>
                  <a:srgbClr val="000000"/>
                </a:solidFill>
              </a:rPr>
              <a:t> </a:t>
            </a:r>
            <a:r>
              <a:rPr lang="en-US" sz="2000" dirty="0" err="1" smtClean="0">
                <a:solidFill>
                  <a:srgbClr val="000000"/>
                </a:solidFill>
              </a:rPr>
              <a:t>definiti</a:t>
            </a:r>
            <a:r>
              <a:rPr lang="en-US" sz="2000" dirty="0" smtClean="0">
                <a:solidFill>
                  <a:srgbClr val="000000"/>
                </a:solidFill>
              </a:rPr>
              <a:t> a </a:t>
            </a:r>
            <a:r>
              <a:rPr lang="en-US" sz="2000" dirty="0">
                <a:solidFill>
                  <a:srgbClr val="000000"/>
                </a:solidFill>
              </a:rPr>
              <a:t>priori</a:t>
            </a:r>
            <a:r>
              <a:rPr lang="en-US" sz="2000" dirty="0" smtClean="0">
                <a:solidFill>
                  <a:srgbClr val="000000"/>
                </a:solidFill>
              </a:rPr>
              <a:t>.</a:t>
            </a:r>
          </a:p>
          <a:p>
            <a:pPr eaLnBrk="0" hangingPunct="0">
              <a:defRPr/>
            </a:pPr>
            <a:r>
              <a:rPr lang="it-IT" sz="2000" dirty="0" smtClean="0">
                <a:solidFill>
                  <a:srgbClr val="000000"/>
                </a:solidFill>
              </a:rPr>
              <a:t>Sono valutati </a:t>
            </a:r>
            <a:r>
              <a:rPr lang="it-IT" sz="2000" dirty="0">
                <a:solidFill>
                  <a:srgbClr val="000000"/>
                </a:solidFill>
              </a:rPr>
              <a:t>con somma pesata dei punteggi per ciascun </a:t>
            </a:r>
            <a:r>
              <a:rPr lang="it-IT" sz="2000" dirty="0" smtClean="0">
                <a:solidFill>
                  <a:srgbClr val="000000"/>
                </a:solidFill>
              </a:rPr>
              <a:t>comparatore</a:t>
            </a:r>
            <a:endParaRPr lang="it-IT" sz="2000" dirty="0">
              <a:solidFill>
                <a:srgbClr val="000000"/>
              </a:solidFill>
            </a:endParaRPr>
          </a:p>
          <a:p>
            <a:pPr eaLnBrk="0" hangingPunct="0">
              <a:defRPr/>
            </a:pPr>
            <a:r>
              <a:rPr lang="en-US" sz="2000" dirty="0" smtClean="0">
                <a:solidFill>
                  <a:srgbClr val="000000"/>
                </a:solidFill>
              </a:rPr>
              <a:t>Il </a:t>
            </a:r>
            <a:r>
              <a:rPr lang="en-US" sz="2000" dirty="0" err="1">
                <a:solidFill>
                  <a:srgbClr val="000000"/>
                </a:solidFill>
              </a:rPr>
              <a:t>rango</a:t>
            </a:r>
            <a:r>
              <a:rPr lang="en-US" sz="2000" dirty="0">
                <a:solidFill>
                  <a:srgbClr val="000000"/>
                </a:solidFill>
              </a:rPr>
              <a:t> </a:t>
            </a:r>
            <a:r>
              <a:rPr lang="en-US" sz="2000" dirty="0" err="1">
                <a:solidFill>
                  <a:srgbClr val="000000"/>
                </a:solidFill>
              </a:rPr>
              <a:t>più</a:t>
            </a:r>
            <a:r>
              <a:rPr lang="en-US" sz="2000" dirty="0">
                <a:solidFill>
                  <a:srgbClr val="000000"/>
                </a:solidFill>
              </a:rPr>
              <a:t> alto </a:t>
            </a:r>
            <a:r>
              <a:rPr lang="en-US" sz="2000" dirty="0" err="1">
                <a:solidFill>
                  <a:srgbClr val="000000"/>
                </a:solidFill>
              </a:rPr>
              <a:t>dovrebbe</a:t>
            </a:r>
            <a:r>
              <a:rPr lang="en-US" sz="2000" dirty="0">
                <a:solidFill>
                  <a:srgbClr val="000000"/>
                </a:solidFill>
              </a:rPr>
              <a:t> </a:t>
            </a:r>
            <a:r>
              <a:rPr lang="en-US" sz="2000" dirty="0" err="1">
                <a:solidFill>
                  <a:srgbClr val="000000"/>
                </a:solidFill>
              </a:rPr>
              <a:t>essere</a:t>
            </a:r>
            <a:r>
              <a:rPr lang="en-US" sz="2000" dirty="0">
                <a:solidFill>
                  <a:srgbClr val="000000"/>
                </a:solidFill>
              </a:rPr>
              <a:t> </a:t>
            </a:r>
            <a:r>
              <a:rPr lang="en-US" sz="2000" dirty="0" err="1">
                <a:solidFill>
                  <a:srgbClr val="000000"/>
                </a:solidFill>
              </a:rPr>
              <a:t>riconosciuto</a:t>
            </a:r>
            <a:r>
              <a:rPr lang="en-US" sz="2000" dirty="0">
                <a:solidFill>
                  <a:srgbClr val="000000"/>
                </a:solidFill>
              </a:rPr>
              <a:t> a </a:t>
            </a:r>
            <a:r>
              <a:rPr lang="en-US" sz="2000" dirty="0" err="1">
                <a:solidFill>
                  <a:srgbClr val="000000"/>
                </a:solidFill>
              </a:rPr>
              <a:t>tecnologie</a:t>
            </a:r>
            <a:r>
              <a:rPr lang="en-US" sz="2000" dirty="0">
                <a:solidFill>
                  <a:srgbClr val="000000"/>
                </a:solidFill>
              </a:rPr>
              <a:t> </a:t>
            </a:r>
            <a:r>
              <a:rPr lang="en-US" sz="2000" dirty="0" err="1">
                <a:solidFill>
                  <a:srgbClr val="000000"/>
                </a:solidFill>
              </a:rPr>
              <a:t>che</a:t>
            </a:r>
            <a:r>
              <a:rPr lang="en-US" sz="2000" dirty="0">
                <a:solidFill>
                  <a:srgbClr val="000000"/>
                </a:solidFill>
              </a:rPr>
              <a:t>:</a:t>
            </a:r>
          </a:p>
          <a:p>
            <a:pPr marL="309553" indent="-309553" eaLnBrk="0" hangingPunct="0">
              <a:buFont typeface="Arial" panose="020B0604020202020204" pitchFamily="34" charset="0"/>
              <a:buChar char="•"/>
              <a:defRPr/>
            </a:pPr>
            <a:r>
              <a:rPr lang="en-US" sz="2000" dirty="0">
                <a:solidFill>
                  <a:srgbClr val="000000"/>
                </a:solidFill>
              </a:rPr>
              <a:t>Si </a:t>
            </a:r>
            <a:r>
              <a:rPr lang="en-US" sz="2000" dirty="0" err="1">
                <a:solidFill>
                  <a:srgbClr val="000000"/>
                </a:solidFill>
              </a:rPr>
              <a:t>applicano</a:t>
            </a:r>
            <a:r>
              <a:rPr lang="en-US" sz="2000" dirty="0">
                <a:solidFill>
                  <a:srgbClr val="000000"/>
                </a:solidFill>
              </a:rPr>
              <a:t> a </a:t>
            </a:r>
            <a:r>
              <a:rPr lang="en-US" sz="2000" b="1" dirty="0" err="1">
                <a:solidFill>
                  <a:srgbClr val="000000"/>
                </a:solidFill>
              </a:rPr>
              <a:t>Malattie</a:t>
            </a:r>
            <a:r>
              <a:rPr lang="en-US" sz="2000" b="1" dirty="0">
                <a:solidFill>
                  <a:srgbClr val="000000"/>
                </a:solidFill>
              </a:rPr>
              <a:t> severe </a:t>
            </a:r>
            <a:r>
              <a:rPr lang="en-US" sz="2000" dirty="0">
                <a:solidFill>
                  <a:srgbClr val="000000"/>
                </a:solidFill>
              </a:rPr>
              <a:t>(</a:t>
            </a:r>
            <a:r>
              <a:rPr lang="en-US" sz="2000" b="1" dirty="0">
                <a:solidFill>
                  <a:srgbClr val="000000"/>
                </a:solidFill>
              </a:rPr>
              <a:t>C03</a:t>
            </a:r>
            <a:r>
              <a:rPr lang="en-US" sz="2000" dirty="0">
                <a:solidFill>
                  <a:srgbClr val="000000"/>
                </a:solidFill>
              </a:rPr>
              <a:t>) e/o </a:t>
            </a:r>
            <a:r>
              <a:rPr lang="en-US" sz="2000" b="1" dirty="0" err="1">
                <a:solidFill>
                  <a:srgbClr val="000000"/>
                </a:solidFill>
              </a:rPr>
              <a:t>Comuni</a:t>
            </a:r>
            <a:r>
              <a:rPr lang="en-US" sz="2000" dirty="0">
                <a:solidFill>
                  <a:srgbClr val="000000"/>
                </a:solidFill>
              </a:rPr>
              <a:t> (</a:t>
            </a:r>
            <a:r>
              <a:rPr lang="en-US" sz="2000" b="1" dirty="0">
                <a:solidFill>
                  <a:srgbClr val="000000"/>
                </a:solidFill>
              </a:rPr>
              <a:t>C04</a:t>
            </a:r>
            <a:r>
              <a:rPr lang="en-US" sz="2000" dirty="0">
                <a:solidFill>
                  <a:srgbClr val="000000"/>
                </a:solidFill>
              </a:rPr>
              <a:t>) </a:t>
            </a:r>
            <a:endParaRPr lang="en-US" sz="2000" dirty="0" smtClean="0">
              <a:solidFill>
                <a:srgbClr val="000000"/>
              </a:solidFill>
            </a:endParaRPr>
          </a:p>
          <a:p>
            <a:pPr marL="309553" indent="-309553" eaLnBrk="0" hangingPunct="0">
              <a:buFont typeface="Arial" panose="020B0604020202020204" pitchFamily="34" charset="0"/>
              <a:buChar char="•"/>
              <a:defRPr/>
            </a:pPr>
            <a:r>
              <a:rPr lang="en-US" sz="2000" dirty="0" smtClean="0">
                <a:solidFill>
                  <a:srgbClr val="000000"/>
                </a:solidFill>
              </a:rPr>
              <a:t>con </a:t>
            </a:r>
            <a:r>
              <a:rPr lang="en-US" sz="2000" dirty="0" err="1">
                <a:solidFill>
                  <a:srgbClr val="000000"/>
                </a:solidFill>
              </a:rPr>
              <a:t>numerosi</a:t>
            </a:r>
            <a:r>
              <a:rPr lang="en-US" sz="2000" dirty="0">
                <a:solidFill>
                  <a:srgbClr val="000000"/>
                </a:solidFill>
              </a:rPr>
              <a:t> </a:t>
            </a:r>
            <a:r>
              <a:rPr lang="en-US" sz="2000" b="1" dirty="0" err="1">
                <a:solidFill>
                  <a:srgbClr val="000000"/>
                </a:solidFill>
              </a:rPr>
              <a:t>Bisogni</a:t>
            </a:r>
            <a:r>
              <a:rPr lang="en-US" sz="2000" b="1" dirty="0">
                <a:solidFill>
                  <a:srgbClr val="000000"/>
                </a:solidFill>
              </a:rPr>
              <a:t> non </a:t>
            </a:r>
            <a:r>
              <a:rPr lang="en-US" sz="2000" b="1" dirty="0" err="1">
                <a:solidFill>
                  <a:srgbClr val="000000"/>
                </a:solidFill>
              </a:rPr>
              <a:t>soddisfatti</a:t>
            </a:r>
            <a:r>
              <a:rPr lang="en-US" sz="2000" dirty="0">
                <a:solidFill>
                  <a:srgbClr val="000000"/>
                </a:solidFill>
              </a:rPr>
              <a:t> (</a:t>
            </a:r>
            <a:r>
              <a:rPr lang="en-US" sz="2000" b="1" dirty="0">
                <a:solidFill>
                  <a:srgbClr val="000000"/>
                </a:solidFill>
              </a:rPr>
              <a:t>C11</a:t>
            </a:r>
            <a:r>
              <a:rPr lang="en-US" sz="2000" dirty="0">
                <a:solidFill>
                  <a:srgbClr val="000000"/>
                </a:solidFill>
              </a:rPr>
              <a:t>)</a:t>
            </a:r>
          </a:p>
          <a:p>
            <a:pPr marL="309553" indent="-309553" eaLnBrk="0" hangingPunct="0">
              <a:buFont typeface="Arial" panose="020B0604020202020204" pitchFamily="34" charset="0"/>
              <a:buChar char="•"/>
              <a:defRPr/>
            </a:pPr>
            <a:r>
              <a:rPr lang="en-US" sz="2000" dirty="0" err="1">
                <a:solidFill>
                  <a:srgbClr val="000000"/>
                </a:solidFill>
              </a:rPr>
              <a:t>Sono</a:t>
            </a:r>
            <a:r>
              <a:rPr lang="en-US" sz="2000" dirty="0">
                <a:solidFill>
                  <a:srgbClr val="000000"/>
                </a:solidFill>
              </a:rPr>
              <a:t> </a:t>
            </a:r>
            <a:r>
              <a:rPr lang="en-US" sz="2000" b="1" dirty="0" err="1">
                <a:solidFill>
                  <a:srgbClr val="000000"/>
                </a:solidFill>
              </a:rPr>
              <a:t>Raccomandate</a:t>
            </a:r>
            <a:r>
              <a:rPr lang="en-US" sz="2000" b="1" dirty="0">
                <a:solidFill>
                  <a:srgbClr val="000000"/>
                </a:solidFill>
              </a:rPr>
              <a:t> </a:t>
            </a:r>
            <a:r>
              <a:rPr lang="en-US" sz="2000" dirty="0" err="1">
                <a:solidFill>
                  <a:srgbClr val="000000"/>
                </a:solidFill>
              </a:rPr>
              <a:t>nelle</a:t>
            </a:r>
            <a:r>
              <a:rPr lang="en-US" sz="2000" dirty="0">
                <a:solidFill>
                  <a:srgbClr val="000000"/>
                </a:solidFill>
              </a:rPr>
              <a:t> </a:t>
            </a:r>
            <a:r>
              <a:rPr lang="en-US" sz="2000" dirty="0" err="1">
                <a:solidFill>
                  <a:srgbClr val="000000"/>
                </a:solidFill>
              </a:rPr>
              <a:t>linee</a:t>
            </a:r>
            <a:r>
              <a:rPr lang="en-US" sz="2000" dirty="0">
                <a:solidFill>
                  <a:srgbClr val="000000"/>
                </a:solidFill>
              </a:rPr>
              <a:t> </a:t>
            </a:r>
            <a:r>
              <a:rPr lang="en-US" sz="2000" dirty="0" err="1">
                <a:solidFill>
                  <a:srgbClr val="000000"/>
                </a:solidFill>
              </a:rPr>
              <a:t>guida</a:t>
            </a:r>
            <a:r>
              <a:rPr lang="en-US" sz="2000" dirty="0">
                <a:solidFill>
                  <a:srgbClr val="000000"/>
                </a:solidFill>
              </a:rPr>
              <a:t> </a:t>
            </a:r>
            <a:r>
              <a:rPr lang="en-US" sz="2000" dirty="0" err="1">
                <a:solidFill>
                  <a:srgbClr val="000000"/>
                </a:solidFill>
              </a:rPr>
              <a:t>degli</a:t>
            </a:r>
            <a:r>
              <a:rPr lang="en-US" sz="2000" dirty="0">
                <a:solidFill>
                  <a:srgbClr val="000000"/>
                </a:solidFill>
              </a:rPr>
              <a:t> </a:t>
            </a:r>
            <a:r>
              <a:rPr lang="en-US" sz="2000" b="1" dirty="0" err="1">
                <a:solidFill>
                  <a:srgbClr val="000000"/>
                </a:solidFill>
              </a:rPr>
              <a:t>Esperti</a:t>
            </a:r>
            <a:r>
              <a:rPr lang="en-US" sz="2000" dirty="0">
                <a:solidFill>
                  <a:srgbClr val="000000"/>
                </a:solidFill>
              </a:rPr>
              <a:t> (</a:t>
            </a:r>
            <a:r>
              <a:rPr lang="en-US" sz="2000" b="1" dirty="0">
                <a:solidFill>
                  <a:srgbClr val="000000"/>
                </a:solidFill>
              </a:rPr>
              <a:t>C10</a:t>
            </a:r>
            <a:r>
              <a:rPr lang="en-US" sz="2000" dirty="0">
                <a:solidFill>
                  <a:srgbClr val="000000"/>
                </a:solidFill>
              </a:rPr>
              <a:t>)</a:t>
            </a:r>
          </a:p>
          <a:p>
            <a:pPr marL="309553" indent="-309553" eaLnBrk="0" hangingPunct="0">
              <a:buFont typeface="Arial" panose="020B0604020202020204" pitchFamily="34" charset="0"/>
              <a:buChar char="•"/>
              <a:defRPr/>
            </a:pPr>
            <a:r>
              <a:rPr lang="en-US" sz="2000" dirty="0" err="1">
                <a:solidFill>
                  <a:srgbClr val="000000"/>
                </a:solidFill>
              </a:rPr>
              <a:t>Sono</a:t>
            </a:r>
            <a:r>
              <a:rPr lang="en-US" sz="2000" dirty="0">
                <a:solidFill>
                  <a:srgbClr val="000000"/>
                </a:solidFill>
              </a:rPr>
              <a:t> </a:t>
            </a:r>
            <a:r>
              <a:rPr lang="en-US" sz="2000" dirty="0" err="1">
                <a:solidFill>
                  <a:srgbClr val="000000"/>
                </a:solidFill>
              </a:rPr>
              <a:t>dimostrate</a:t>
            </a:r>
            <a:r>
              <a:rPr lang="en-US" sz="2000" dirty="0">
                <a:solidFill>
                  <a:srgbClr val="000000"/>
                </a:solidFill>
              </a:rPr>
              <a:t> </a:t>
            </a:r>
            <a:r>
              <a:rPr lang="en-US" sz="2000" dirty="0" err="1">
                <a:solidFill>
                  <a:srgbClr val="000000"/>
                </a:solidFill>
              </a:rPr>
              <a:t>produrre</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maggiori</a:t>
            </a:r>
            <a:r>
              <a:rPr lang="en-US" sz="2000" dirty="0">
                <a:solidFill>
                  <a:srgbClr val="000000"/>
                </a:solidFill>
              </a:rPr>
              <a:t> </a:t>
            </a:r>
            <a:r>
              <a:rPr lang="en-US" sz="2000" dirty="0" err="1">
                <a:solidFill>
                  <a:srgbClr val="000000"/>
                </a:solidFill>
              </a:rPr>
              <a:t>miglioramenti</a:t>
            </a:r>
            <a:r>
              <a:rPr lang="en-US" sz="2000" dirty="0">
                <a:solidFill>
                  <a:srgbClr val="000000"/>
                </a:solidFill>
              </a:rPr>
              <a:t>, </a:t>
            </a:r>
            <a:r>
              <a:rPr lang="en-US" sz="2000" dirty="0" err="1">
                <a:solidFill>
                  <a:srgbClr val="000000"/>
                </a:solidFill>
              </a:rPr>
              <a:t>rispetto</a:t>
            </a:r>
            <a:r>
              <a:rPr lang="en-US" sz="2000" dirty="0">
                <a:solidFill>
                  <a:srgbClr val="000000"/>
                </a:solidFill>
              </a:rPr>
              <a:t> </a:t>
            </a:r>
            <a:r>
              <a:rPr lang="en-US" sz="2000" dirty="0" err="1">
                <a:solidFill>
                  <a:srgbClr val="000000"/>
                </a:solidFill>
              </a:rPr>
              <a:t>agli</a:t>
            </a:r>
            <a:r>
              <a:rPr lang="en-US" sz="2000" dirty="0">
                <a:solidFill>
                  <a:srgbClr val="000000"/>
                </a:solidFill>
              </a:rPr>
              <a:t> </a:t>
            </a:r>
            <a:r>
              <a:rPr lang="en-US" sz="2000" dirty="0" smtClean="0">
                <a:solidFill>
                  <a:srgbClr val="000000"/>
                </a:solidFill>
              </a:rPr>
              <a:t>standard:  </a:t>
            </a:r>
            <a:endParaRPr lang="en-US" sz="2000" dirty="0">
              <a:solidFill>
                <a:srgbClr val="000000"/>
              </a:solidFill>
            </a:endParaRPr>
          </a:p>
          <a:p>
            <a:pPr marL="804838" lvl="1" indent="-309553" eaLnBrk="0" hangingPunct="0">
              <a:buFont typeface="Arial" panose="020B0604020202020204" pitchFamily="34" charset="0"/>
              <a:buChar char="•"/>
              <a:defRPr/>
            </a:pPr>
            <a:r>
              <a:rPr lang="en-US" sz="2000" dirty="0" err="1">
                <a:solidFill>
                  <a:srgbClr val="000000"/>
                </a:solidFill>
              </a:rPr>
              <a:t>nella</a:t>
            </a:r>
            <a:r>
              <a:rPr lang="en-US" sz="2000" dirty="0">
                <a:solidFill>
                  <a:srgbClr val="000000"/>
                </a:solidFill>
              </a:rPr>
              <a:t> </a:t>
            </a:r>
            <a:r>
              <a:rPr lang="en-US" sz="2000" b="1" dirty="0" err="1">
                <a:solidFill>
                  <a:srgbClr val="000000"/>
                </a:solidFill>
              </a:rPr>
              <a:t>Efficacia</a:t>
            </a:r>
            <a:r>
              <a:rPr lang="en-US" sz="2000" b="1" dirty="0">
                <a:solidFill>
                  <a:srgbClr val="000000"/>
                </a:solidFill>
              </a:rPr>
              <a:t> </a:t>
            </a:r>
            <a:r>
              <a:rPr lang="en-US" sz="2000" b="1" dirty="0" err="1">
                <a:solidFill>
                  <a:srgbClr val="000000"/>
                </a:solidFill>
              </a:rPr>
              <a:t>teorica</a:t>
            </a:r>
            <a:r>
              <a:rPr lang="en-US" sz="2000" b="1" dirty="0">
                <a:solidFill>
                  <a:srgbClr val="000000"/>
                </a:solidFill>
              </a:rPr>
              <a:t> / </a:t>
            </a:r>
            <a:r>
              <a:rPr lang="en-US" sz="2000" b="1" dirty="0" err="1">
                <a:solidFill>
                  <a:srgbClr val="000000"/>
                </a:solidFill>
              </a:rPr>
              <a:t>pratica</a:t>
            </a:r>
            <a:r>
              <a:rPr lang="en-US" sz="2000" dirty="0">
                <a:solidFill>
                  <a:srgbClr val="000000"/>
                </a:solidFill>
              </a:rPr>
              <a:t> (</a:t>
            </a:r>
            <a:r>
              <a:rPr lang="en-US" sz="2000" b="1" dirty="0">
                <a:solidFill>
                  <a:srgbClr val="000000"/>
                </a:solidFill>
              </a:rPr>
              <a:t>C08</a:t>
            </a:r>
            <a:r>
              <a:rPr lang="en-US" sz="2000" dirty="0" smtClean="0">
                <a:solidFill>
                  <a:srgbClr val="000000"/>
                </a:solidFill>
              </a:rPr>
              <a:t>) e </a:t>
            </a:r>
            <a:r>
              <a:rPr lang="en-US" sz="2000" dirty="0" err="1" smtClean="0">
                <a:solidFill>
                  <a:srgbClr val="000000"/>
                </a:solidFill>
              </a:rPr>
              <a:t>nella</a:t>
            </a:r>
            <a:r>
              <a:rPr lang="en-US" sz="2000" dirty="0" smtClean="0">
                <a:solidFill>
                  <a:srgbClr val="000000"/>
                </a:solidFill>
              </a:rPr>
              <a:t> </a:t>
            </a:r>
            <a:r>
              <a:rPr lang="en-US" sz="2000" b="1" dirty="0" err="1" smtClean="0">
                <a:solidFill>
                  <a:srgbClr val="000000"/>
                </a:solidFill>
              </a:rPr>
              <a:t>Sicurezza</a:t>
            </a:r>
            <a:r>
              <a:rPr lang="en-US" sz="2000" b="1" dirty="0" smtClean="0">
                <a:solidFill>
                  <a:srgbClr val="000000"/>
                </a:solidFill>
              </a:rPr>
              <a:t> / </a:t>
            </a:r>
            <a:r>
              <a:rPr lang="en-US" sz="2000" b="1" dirty="0" err="1" smtClean="0">
                <a:solidFill>
                  <a:srgbClr val="000000"/>
                </a:solidFill>
              </a:rPr>
              <a:t>tollerabilità</a:t>
            </a:r>
            <a:r>
              <a:rPr lang="en-US" sz="2000" b="1" dirty="0" smtClean="0">
                <a:solidFill>
                  <a:srgbClr val="000000"/>
                </a:solidFill>
              </a:rPr>
              <a:t> </a:t>
            </a:r>
            <a:r>
              <a:rPr lang="en-US" sz="2000" dirty="0" smtClean="0">
                <a:solidFill>
                  <a:srgbClr val="000000"/>
                </a:solidFill>
              </a:rPr>
              <a:t>(</a:t>
            </a:r>
            <a:r>
              <a:rPr lang="en-US" sz="2000" b="1" dirty="0">
                <a:solidFill>
                  <a:srgbClr val="000000"/>
                </a:solidFill>
              </a:rPr>
              <a:t>C07</a:t>
            </a:r>
            <a:r>
              <a:rPr lang="en-US" sz="2000" dirty="0">
                <a:solidFill>
                  <a:srgbClr val="000000"/>
                </a:solidFill>
              </a:rPr>
              <a:t>)</a:t>
            </a:r>
          </a:p>
          <a:p>
            <a:pPr marL="804838" lvl="1" indent="-309553" eaLnBrk="0" hangingPunct="0">
              <a:buFont typeface="Arial" panose="020B0604020202020204" pitchFamily="34" charset="0"/>
              <a:buChar char="•"/>
              <a:defRPr/>
            </a:pPr>
            <a:r>
              <a:rPr lang="en-US" sz="2000" dirty="0">
                <a:solidFill>
                  <a:srgbClr val="000000"/>
                </a:solidFill>
              </a:rPr>
              <a:t>per </a:t>
            </a:r>
            <a:r>
              <a:rPr lang="en-US" sz="2000" b="1" dirty="0" err="1">
                <a:solidFill>
                  <a:srgbClr val="000000"/>
                </a:solidFill>
              </a:rPr>
              <a:t>Esiti</a:t>
            </a:r>
            <a:r>
              <a:rPr lang="en-US" sz="2000" b="1" dirty="0">
                <a:solidFill>
                  <a:srgbClr val="000000"/>
                </a:solidFill>
              </a:rPr>
              <a:t> </a:t>
            </a:r>
            <a:r>
              <a:rPr lang="en-US" sz="2000" b="1" dirty="0" err="1">
                <a:solidFill>
                  <a:srgbClr val="000000"/>
                </a:solidFill>
              </a:rPr>
              <a:t>sanitari</a:t>
            </a:r>
            <a:r>
              <a:rPr lang="en-US" sz="2000" b="1" dirty="0">
                <a:solidFill>
                  <a:srgbClr val="000000"/>
                </a:solidFill>
              </a:rPr>
              <a:t> di </a:t>
            </a:r>
            <a:r>
              <a:rPr lang="en-US" sz="2000" b="1" dirty="0" err="1">
                <a:solidFill>
                  <a:srgbClr val="000000"/>
                </a:solidFill>
              </a:rPr>
              <a:t>effettivo</a:t>
            </a:r>
            <a:r>
              <a:rPr lang="en-US" sz="2000" b="1" dirty="0">
                <a:solidFill>
                  <a:srgbClr val="000000"/>
                </a:solidFill>
              </a:rPr>
              <a:t> </a:t>
            </a:r>
            <a:r>
              <a:rPr lang="en-US" sz="2000" b="1" dirty="0" err="1">
                <a:solidFill>
                  <a:srgbClr val="000000"/>
                </a:solidFill>
              </a:rPr>
              <a:t>interesse</a:t>
            </a:r>
            <a:r>
              <a:rPr lang="en-US" sz="2000" b="1" dirty="0">
                <a:solidFill>
                  <a:srgbClr val="000000"/>
                </a:solidFill>
              </a:rPr>
              <a:t> per </a:t>
            </a:r>
            <a:r>
              <a:rPr lang="en-US" sz="2000" b="1" dirty="0" err="1">
                <a:solidFill>
                  <a:srgbClr val="000000"/>
                </a:solidFill>
              </a:rPr>
              <a:t>i</a:t>
            </a:r>
            <a:r>
              <a:rPr lang="en-US" sz="2000" b="1" dirty="0">
                <a:solidFill>
                  <a:srgbClr val="000000"/>
                </a:solidFill>
              </a:rPr>
              <a:t> </a:t>
            </a:r>
            <a:r>
              <a:rPr lang="en-US" sz="2000" b="1" dirty="0" err="1">
                <a:solidFill>
                  <a:srgbClr val="000000"/>
                </a:solidFill>
              </a:rPr>
              <a:t>pazienti</a:t>
            </a:r>
            <a:r>
              <a:rPr lang="en-US" sz="2000" dirty="0">
                <a:solidFill>
                  <a:srgbClr val="000000"/>
                </a:solidFill>
              </a:rPr>
              <a:t> </a:t>
            </a:r>
            <a:r>
              <a:rPr lang="en-US" sz="2000" dirty="0" smtClean="0">
                <a:solidFill>
                  <a:srgbClr val="000000"/>
                </a:solidFill>
              </a:rPr>
              <a:t>(</a:t>
            </a:r>
            <a:r>
              <a:rPr lang="en-US" sz="2000" b="1" dirty="0" smtClean="0">
                <a:solidFill>
                  <a:srgbClr val="000000"/>
                </a:solidFill>
              </a:rPr>
              <a:t>C09</a:t>
            </a:r>
            <a:r>
              <a:rPr lang="en-US" sz="2000" dirty="0">
                <a:solidFill>
                  <a:srgbClr val="000000"/>
                </a:solidFill>
              </a:rPr>
              <a:t>)</a:t>
            </a:r>
          </a:p>
          <a:p>
            <a:pPr marL="804838" lvl="1" indent="-309553" eaLnBrk="0" hangingPunct="0">
              <a:buFont typeface="Arial" panose="020B0604020202020204" pitchFamily="34" charset="0"/>
              <a:buChar char="•"/>
              <a:defRPr/>
            </a:pPr>
            <a:r>
              <a:rPr lang="en-US" sz="2000" dirty="0" err="1">
                <a:solidFill>
                  <a:srgbClr val="000000"/>
                </a:solidFill>
              </a:rPr>
              <a:t>nella</a:t>
            </a:r>
            <a:r>
              <a:rPr lang="en-US" sz="2000" dirty="0">
                <a:solidFill>
                  <a:srgbClr val="000000"/>
                </a:solidFill>
              </a:rPr>
              <a:t> </a:t>
            </a:r>
            <a:r>
              <a:rPr lang="en-US" sz="2000" b="1" dirty="0" err="1">
                <a:solidFill>
                  <a:srgbClr val="000000"/>
                </a:solidFill>
              </a:rPr>
              <a:t>Riduzione</a:t>
            </a:r>
            <a:r>
              <a:rPr lang="en-US" sz="2000" b="1" dirty="0">
                <a:solidFill>
                  <a:srgbClr val="000000"/>
                </a:solidFill>
              </a:rPr>
              <a:t> del </a:t>
            </a:r>
            <a:r>
              <a:rPr lang="en-US" sz="2000" b="1" dirty="0" err="1">
                <a:solidFill>
                  <a:srgbClr val="000000"/>
                </a:solidFill>
              </a:rPr>
              <a:t>rischio</a:t>
            </a:r>
            <a:r>
              <a:rPr lang="en-US" sz="2000" dirty="0">
                <a:solidFill>
                  <a:srgbClr val="000000"/>
                </a:solidFill>
              </a:rPr>
              <a:t> e </a:t>
            </a:r>
            <a:r>
              <a:rPr lang="en-US" sz="2000" dirty="0" err="1">
                <a:solidFill>
                  <a:srgbClr val="000000"/>
                </a:solidFill>
              </a:rPr>
              <a:t>nell’interesse</a:t>
            </a:r>
            <a:r>
              <a:rPr lang="en-US" sz="2000" dirty="0">
                <a:solidFill>
                  <a:srgbClr val="000000"/>
                </a:solidFill>
              </a:rPr>
              <a:t> </a:t>
            </a:r>
            <a:r>
              <a:rPr lang="en-US" sz="2000" dirty="0" err="1">
                <a:solidFill>
                  <a:srgbClr val="000000"/>
                </a:solidFill>
              </a:rPr>
              <a:t>della</a:t>
            </a:r>
            <a:r>
              <a:rPr lang="en-US" sz="2000" dirty="0">
                <a:solidFill>
                  <a:srgbClr val="000000"/>
                </a:solidFill>
              </a:rPr>
              <a:t> salute </a:t>
            </a:r>
            <a:r>
              <a:rPr lang="en-US" sz="2000" dirty="0" err="1">
                <a:solidFill>
                  <a:srgbClr val="000000"/>
                </a:solidFill>
              </a:rPr>
              <a:t>pubblica</a:t>
            </a:r>
            <a:r>
              <a:rPr lang="en-US" sz="2000" dirty="0">
                <a:solidFill>
                  <a:srgbClr val="000000"/>
                </a:solidFill>
              </a:rPr>
              <a:t> (</a:t>
            </a:r>
            <a:r>
              <a:rPr lang="en-US" sz="2000" b="1" dirty="0">
                <a:solidFill>
                  <a:srgbClr val="000000"/>
                </a:solidFill>
              </a:rPr>
              <a:t>C05</a:t>
            </a:r>
            <a:r>
              <a:rPr lang="en-US" sz="2000" dirty="0">
                <a:solidFill>
                  <a:srgbClr val="000000"/>
                </a:solidFill>
              </a:rPr>
              <a:t>) </a:t>
            </a:r>
          </a:p>
          <a:p>
            <a:pPr marL="804838" lvl="1" indent="-309553" eaLnBrk="0" hangingPunct="0">
              <a:buFont typeface="Arial" panose="020B0604020202020204" pitchFamily="34" charset="0"/>
              <a:buChar char="•"/>
              <a:defRPr/>
            </a:pPr>
            <a:r>
              <a:rPr lang="en-US" sz="2000" dirty="0" err="1">
                <a:solidFill>
                  <a:srgbClr val="000000"/>
                </a:solidFill>
              </a:rPr>
              <a:t>nell’</a:t>
            </a:r>
            <a:r>
              <a:rPr lang="en-US" sz="2000" b="1" dirty="0" err="1">
                <a:solidFill>
                  <a:srgbClr val="000000"/>
                </a:solidFill>
              </a:rPr>
              <a:t>Alleviare</a:t>
            </a:r>
            <a:r>
              <a:rPr lang="en-US" sz="2000" b="1" dirty="0">
                <a:solidFill>
                  <a:srgbClr val="000000"/>
                </a:solidFill>
              </a:rPr>
              <a:t> </a:t>
            </a:r>
            <a:r>
              <a:rPr lang="en-US" sz="2000" b="1" dirty="0" err="1">
                <a:solidFill>
                  <a:srgbClr val="000000"/>
                </a:solidFill>
              </a:rPr>
              <a:t>i</a:t>
            </a:r>
            <a:r>
              <a:rPr lang="en-US" sz="2000" b="1" dirty="0">
                <a:solidFill>
                  <a:srgbClr val="000000"/>
                </a:solidFill>
              </a:rPr>
              <a:t> </a:t>
            </a:r>
            <a:r>
              <a:rPr lang="en-US" sz="2000" b="1" dirty="0" err="1">
                <a:solidFill>
                  <a:srgbClr val="000000"/>
                </a:solidFill>
              </a:rPr>
              <a:t>sintomi</a:t>
            </a:r>
            <a:r>
              <a:rPr lang="en-US" sz="2000" dirty="0">
                <a:solidFill>
                  <a:srgbClr val="000000"/>
                </a:solidFill>
              </a:rPr>
              <a:t> e </a:t>
            </a:r>
            <a:r>
              <a:rPr lang="en-US" sz="2000" dirty="0" err="1">
                <a:solidFill>
                  <a:srgbClr val="000000"/>
                </a:solidFill>
              </a:rPr>
              <a:t>migliorare</a:t>
            </a:r>
            <a:r>
              <a:rPr lang="en-US" sz="2000" dirty="0">
                <a:solidFill>
                  <a:srgbClr val="000000"/>
                </a:solidFill>
              </a:rPr>
              <a:t> </a:t>
            </a:r>
            <a:r>
              <a:rPr lang="en-US" sz="2000" dirty="0" err="1">
                <a:solidFill>
                  <a:srgbClr val="000000"/>
                </a:solidFill>
              </a:rPr>
              <a:t>altre</a:t>
            </a:r>
            <a:r>
              <a:rPr lang="en-US" sz="2000" dirty="0">
                <a:solidFill>
                  <a:srgbClr val="000000"/>
                </a:solidFill>
              </a:rPr>
              <a:t> </a:t>
            </a:r>
            <a:r>
              <a:rPr lang="en-US" sz="2000" dirty="0" err="1">
                <a:solidFill>
                  <a:srgbClr val="000000"/>
                </a:solidFill>
              </a:rPr>
              <a:t>aree</a:t>
            </a:r>
            <a:r>
              <a:rPr lang="en-US" sz="2000" dirty="0">
                <a:solidFill>
                  <a:srgbClr val="000000"/>
                </a:solidFill>
              </a:rPr>
              <a:t> di </a:t>
            </a:r>
            <a:r>
              <a:rPr lang="en-US" sz="2000" dirty="0" err="1">
                <a:solidFill>
                  <a:srgbClr val="000000"/>
                </a:solidFill>
              </a:rPr>
              <a:t>beneficio</a:t>
            </a:r>
            <a:r>
              <a:rPr lang="en-US" sz="2000" dirty="0">
                <a:solidFill>
                  <a:srgbClr val="000000"/>
                </a:solidFill>
              </a:rPr>
              <a:t> (</a:t>
            </a:r>
            <a:r>
              <a:rPr lang="en-US" sz="2000" b="1" dirty="0">
                <a:solidFill>
                  <a:srgbClr val="000000"/>
                </a:solidFill>
              </a:rPr>
              <a:t>C06</a:t>
            </a:r>
            <a:r>
              <a:rPr lang="en-US" sz="2000" dirty="0">
                <a:solidFill>
                  <a:srgbClr val="000000"/>
                </a:solidFill>
              </a:rPr>
              <a:t>)</a:t>
            </a:r>
          </a:p>
          <a:p>
            <a:pPr marL="309553" indent="-309553" eaLnBrk="0" hangingPunct="0">
              <a:buFont typeface="Arial" panose="020B0604020202020204" pitchFamily="34" charset="0"/>
              <a:buChar char="•"/>
              <a:defRPr/>
            </a:pPr>
            <a:r>
              <a:rPr lang="en-US" sz="2000" dirty="0" err="1">
                <a:solidFill>
                  <a:srgbClr val="000000"/>
                </a:solidFill>
              </a:rPr>
              <a:t>Consentendo</a:t>
            </a:r>
            <a:r>
              <a:rPr lang="en-US" sz="2000" dirty="0">
                <a:solidFill>
                  <a:srgbClr val="000000"/>
                </a:solidFill>
              </a:rPr>
              <a:t>:</a:t>
            </a:r>
          </a:p>
          <a:p>
            <a:pPr marL="804838" lvl="1" indent="-309553" eaLnBrk="0" hangingPunct="0">
              <a:buFont typeface="Arial" panose="020B0604020202020204" pitchFamily="34" charset="0"/>
              <a:buChar char="•"/>
              <a:defRPr/>
            </a:pPr>
            <a:r>
              <a:rPr lang="en-US" sz="2000" b="1" dirty="0" err="1">
                <a:solidFill>
                  <a:srgbClr val="000000"/>
                </a:solidFill>
              </a:rPr>
              <a:t>Risparmi</a:t>
            </a:r>
            <a:r>
              <a:rPr lang="en-US" sz="2000" b="1" dirty="0">
                <a:solidFill>
                  <a:srgbClr val="000000"/>
                </a:solidFill>
              </a:rPr>
              <a:t> </a:t>
            </a:r>
            <a:r>
              <a:rPr lang="en-US" sz="2000" dirty="0" err="1">
                <a:solidFill>
                  <a:srgbClr val="000000"/>
                </a:solidFill>
              </a:rPr>
              <a:t>nelle</a:t>
            </a:r>
            <a:r>
              <a:rPr lang="en-US" sz="2000" dirty="0">
                <a:solidFill>
                  <a:srgbClr val="000000"/>
                </a:solidFill>
              </a:rPr>
              <a:t> </a:t>
            </a:r>
            <a:r>
              <a:rPr lang="en-US" sz="2000" b="1" dirty="0" err="1">
                <a:solidFill>
                  <a:srgbClr val="000000"/>
                </a:solidFill>
              </a:rPr>
              <a:t>Spese</a:t>
            </a:r>
            <a:r>
              <a:rPr lang="en-US" sz="2000" b="1" dirty="0">
                <a:solidFill>
                  <a:srgbClr val="000000"/>
                </a:solidFill>
              </a:rPr>
              <a:t> </a:t>
            </a:r>
            <a:r>
              <a:rPr lang="en-US" sz="2000" b="1" dirty="0" err="1">
                <a:solidFill>
                  <a:srgbClr val="000000"/>
                </a:solidFill>
              </a:rPr>
              <a:t>dirette</a:t>
            </a:r>
            <a:r>
              <a:rPr lang="en-US" sz="2000" b="1" dirty="0">
                <a:solidFill>
                  <a:srgbClr val="000000"/>
                </a:solidFill>
              </a:rPr>
              <a:t> </a:t>
            </a:r>
            <a:r>
              <a:rPr lang="en-US" sz="2000" b="1" dirty="0" err="1">
                <a:solidFill>
                  <a:srgbClr val="000000"/>
                </a:solidFill>
              </a:rPr>
              <a:t>sanitarie</a:t>
            </a:r>
            <a:r>
              <a:rPr lang="en-US" sz="2000" dirty="0">
                <a:solidFill>
                  <a:srgbClr val="000000"/>
                </a:solidFill>
              </a:rPr>
              <a:t> (</a:t>
            </a:r>
            <a:r>
              <a:rPr lang="en-US" sz="2000" b="1" dirty="0">
                <a:solidFill>
                  <a:srgbClr val="000000"/>
                </a:solidFill>
              </a:rPr>
              <a:t>C12</a:t>
            </a:r>
            <a:r>
              <a:rPr lang="en-US" sz="2000" dirty="0">
                <a:solidFill>
                  <a:srgbClr val="000000"/>
                </a:solidFill>
              </a:rPr>
              <a:t>), </a:t>
            </a:r>
          </a:p>
          <a:p>
            <a:pPr marL="804838" lvl="1" indent="-309553" eaLnBrk="0" hangingPunct="0">
              <a:buFont typeface="Arial" panose="020B0604020202020204" pitchFamily="34" charset="0"/>
              <a:buChar char="•"/>
              <a:defRPr/>
            </a:pPr>
            <a:r>
              <a:rPr lang="en-US" sz="2000" dirty="0">
                <a:solidFill>
                  <a:srgbClr val="000000"/>
                </a:solidFill>
              </a:rPr>
              <a:t>Un </a:t>
            </a:r>
            <a:r>
              <a:rPr lang="en-US" sz="2000" dirty="0" err="1">
                <a:solidFill>
                  <a:srgbClr val="000000"/>
                </a:solidFill>
              </a:rPr>
              <a:t>buon</a:t>
            </a:r>
            <a:r>
              <a:rPr lang="en-US" sz="2000" dirty="0">
                <a:solidFill>
                  <a:srgbClr val="000000"/>
                </a:solidFill>
              </a:rPr>
              <a:t> </a:t>
            </a:r>
            <a:r>
              <a:rPr lang="en-US" sz="2000" dirty="0" err="1">
                <a:solidFill>
                  <a:srgbClr val="000000"/>
                </a:solidFill>
              </a:rPr>
              <a:t>livello</a:t>
            </a:r>
            <a:r>
              <a:rPr lang="en-US" sz="2000" dirty="0">
                <a:solidFill>
                  <a:srgbClr val="000000"/>
                </a:solidFill>
              </a:rPr>
              <a:t> di </a:t>
            </a:r>
            <a:r>
              <a:rPr lang="en-US" sz="2000" b="1" dirty="0" err="1">
                <a:solidFill>
                  <a:srgbClr val="000000"/>
                </a:solidFill>
              </a:rPr>
              <a:t>Costo-efficacia</a:t>
            </a:r>
            <a:r>
              <a:rPr lang="en-US" sz="2000" b="1" dirty="0">
                <a:solidFill>
                  <a:srgbClr val="000000"/>
                </a:solidFill>
              </a:rPr>
              <a:t> </a:t>
            </a:r>
            <a:r>
              <a:rPr lang="en-US" sz="2000" dirty="0">
                <a:solidFill>
                  <a:srgbClr val="000000"/>
                </a:solidFill>
              </a:rPr>
              <a:t>(</a:t>
            </a:r>
            <a:r>
              <a:rPr lang="en-US" sz="2000" b="1" dirty="0">
                <a:solidFill>
                  <a:srgbClr val="000000"/>
                </a:solidFill>
              </a:rPr>
              <a:t>C13</a:t>
            </a:r>
            <a:r>
              <a:rPr lang="en-US" sz="2000" dirty="0">
                <a:solidFill>
                  <a:srgbClr val="000000"/>
                </a:solidFill>
              </a:rPr>
              <a:t>), </a:t>
            </a:r>
          </a:p>
          <a:p>
            <a:pPr marL="804838" lvl="1" indent="-309553" eaLnBrk="0" hangingPunct="0">
              <a:buFont typeface="Arial" panose="020B0604020202020204" pitchFamily="34" charset="0"/>
              <a:buChar char="•"/>
              <a:defRPr/>
            </a:pPr>
            <a:r>
              <a:rPr lang="en-US" sz="2000" b="1" dirty="0" err="1">
                <a:solidFill>
                  <a:srgbClr val="000000"/>
                </a:solidFill>
              </a:rPr>
              <a:t>Risparmi</a:t>
            </a:r>
            <a:r>
              <a:rPr lang="en-US" sz="2000" dirty="0">
                <a:solidFill>
                  <a:srgbClr val="000000"/>
                </a:solidFill>
              </a:rPr>
              <a:t> </a:t>
            </a:r>
            <a:r>
              <a:rPr lang="en-US" sz="2000" b="1" dirty="0">
                <a:solidFill>
                  <a:srgbClr val="000000"/>
                </a:solidFill>
              </a:rPr>
              <a:t>in </a:t>
            </a:r>
            <a:r>
              <a:rPr lang="en-US" sz="2000" b="1" dirty="0" err="1">
                <a:solidFill>
                  <a:srgbClr val="000000"/>
                </a:solidFill>
              </a:rPr>
              <a:t>altre</a:t>
            </a:r>
            <a:r>
              <a:rPr lang="en-US" sz="2000" b="1" dirty="0">
                <a:solidFill>
                  <a:srgbClr val="000000"/>
                </a:solidFill>
              </a:rPr>
              <a:t> </a:t>
            </a:r>
            <a:r>
              <a:rPr lang="en-US" sz="2000" b="1" dirty="0" err="1">
                <a:solidFill>
                  <a:srgbClr val="000000"/>
                </a:solidFill>
              </a:rPr>
              <a:t>spese</a:t>
            </a:r>
            <a:r>
              <a:rPr lang="en-US" sz="2000" b="1" dirty="0">
                <a:solidFill>
                  <a:srgbClr val="000000"/>
                </a:solidFill>
              </a:rPr>
              <a:t> </a:t>
            </a:r>
            <a:r>
              <a:rPr lang="en-US" sz="2000" dirty="0" err="1">
                <a:solidFill>
                  <a:srgbClr val="000000"/>
                </a:solidFill>
              </a:rPr>
              <a:t>sanitarie</a:t>
            </a:r>
            <a:r>
              <a:rPr lang="en-US" sz="2000" dirty="0">
                <a:solidFill>
                  <a:srgbClr val="000000"/>
                </a:solidFill>
              </a:rPr>
              <a:t> o non </a:t>
            </a:r>
            <a:r>
              <a:rPr lang="en-US" sz="2000" dirty="0" err="1">
                <a:solidFill>
                  <a:srgbClr val="000000"/>
                </a:solidFill>
              </a:rPr>
              <a:t>sanitarie</a:t>
            </a:r>
            <a:r>
              <a:rPr lang="en-US" sz="2000" dirty="0">
                <a:solidFill>
                  <a:srgbClr val="000000"/>
                </a:solidFill>
              </a:rPr>
              <a:t> (</a:t>
            </a:r>
            <a:r>
              <a:rPr lang="en-US" sz="2000" b="1" dirty="0">
                <a:solidFill>
                  <a:srgbClr val="000000"/>
                </a:solidFill>
              </a:rPr>
              <a:t>C14</a:t>
            </a:r>
            <a:r>
              <a:rPr lang="en-US" sz="2000" dirty="0">
                <a:solidFill>
                  <a:srgbClr val="000000"/>
                </a:solidFill>
              </a:rPr>
              <a:t>)</a:t>
            </a:r>
          </a:p>
          <a:p>
            <a:pPr marL="309553" indent="-309553" eaLnBrk="0" hangingPunct="0">
              <a:buFont typeface="Arial" panose="020B0604020202020204" pitchFamily="34" charset="0"/>
              <a:buChar char="•"/>
              <a:defRPr/>
            </a:pPr>
            <a:r>
              <a:rPr lang="en-US" sz="2000" dirty="0">
                <a:solidFill>
                  <a:srgbClr val="000000"/>
                </a:solidFill>
              </a:rPr>
              <a:t>E per  cui </a:t>
            </a:r>
            <a:r>
              <a:rPr lang="en-US" sz="2000" dirty="0" err="1">
                <a:solidFill>
                  <a:srgbClr val="000000"/>
                </a:solidFill>
              </a:rPr>
              <a:t>esista</a:t>
            </a:r>
            <a:r>
              <a:rPr lang="en-US" sz="2000" dirty="0">
                <a:solidFill>
                  <a:srgbClr val="000000"/>
                </a:solidFill>
              </a:rPr>
              <a:t>: </a:t>
            </a:r>
          </a:p>
          <a:p>
            <a:pPr marL="804838" lvl="1" indent="-309553" eaLnBrk="0" hangingPunct="0">
              <a:buFont typeface="Arial" panose="020B0604020202020204" pitchFamily="34" charset="0"/>
              <a:buChar char="•"/>
              <a:defRPr/>
            </a:pPr>
            <a:r>
              <a:rPr lang="en-US" sz="2000" b="1" dirty="0" err="1">
                <a:solidFill>
                  <a:srgbClr val="000000"/>
                </a:solidFill>
              </a:rPr>
              <a:t>Sufficiente</a:t>
            </a:r>
            <a:r>
              <a:rPr lang="en-US" sz="2000" b="1" dirty="0">
                <a:solidFill>
                  <a:srgbClr val="000000"/>
                </a:solidFill>
              </a:rPr>
              <a:t> </a:t>
            </a:r>
            <a:r>
              <a:rPr lang="en-US" sz="2000" b="1" dirty="0" err="1">
                <a:solidFill>
                  <a:srgbClr val="000000"/>
                </a:solidFill>
              </a:rPr>
              <a:t>documentazione</a:t>
            </a:r>
            <a:r>
              <a:rPr lang="en-US" sz="2000" b="1" dirty="0">
                <a:solidFill>
                  <a:srgbClr val="000000"/>
                </a:solidFill>
              </a:rPr>
              <a:t> di </a:t>
            </a:r>
            <a:r>
              <a:rPr lang="en-US" sz="2000" b="1" dirty="0" err="1">
                <a:solidFill>
                  <a:srgbClr val="000000"/>
                </a:solidFill>
              </a:rPr>
              <a:t>efficacia</a:t>
            </a:r>
            <a:r>
              <a:rPr lang="en-US" sz="2000" dirty="0">
                <a:solidFill>
                  <a:srgbClr val="000000"/>
                </a:solidFill>
              </a:rPr>
              <a:t>, </a:t>
            </a:r>
            <a:r>
              <a:rPr lang="en-US" sz="2000" dirty="0" err="1">
                <a:solidFill>
                  <a:srgbClr val="000000"/>
                </a:solidFill>
              </a:rPr>
              <a:t>che</a:t>
            </a:r>
            <a:r>
              <a:rPr lang="en-US" sz="2000" dirty="0">
                <a:solidFill>
                  <a:srgbClr val="000000"/>
                </a:solidFill>
              </a:rPr>
              <a:t> </a:t>
            </a:r>
            <a:r>
              <a:rPr lang="en-US" sz="2000" dirty="0" err="1">
                <a:solidFill>
                  <a:srgbClr val="000000"/>
                </a:solidFill>
              </a:rPr>
              <a:t>sia</a:t>
            </a:r>
            <a:r>
              <a:rPr lang="en-US" sz="2000" dirty="0">
                <a:solidFill>
                  <a:srgbClr val="000000"/>
                </a:solidFill>
              </a:rPr>
              <a:t> </a:t>
            </a:r>
            <a:r>
              <a:rPr lang="en-US" sz="2000" b="1" dirty="0" err="1">
                <a:solidFill>
                  <a:srgbClr val="000000"/>
                </a:solidFill>
              </a:rPr>
              <a:t>Completa</a:t>
            </a:r>
            <a:r>
              <a:rPr lang="en-US" sz="2000" dirty="0">
                <a:solidFill>
                  <a:srgbClr val="000000"/>
                </a:solidFill>
              </a:rPr>
              <a:t> </a:t>
            </a:r>
            <a:r>
              <a:rPr lang="en-US" sz="2000" b="1" dirty="0">
                <a:solidFill>
                  <a:srgbClr val="000000"/>
                </a:solidFill>
              </a:rPr>
              <a:t>e </a:t>
            </a:r>
            <a:r>
              <a:rPr lang="en-US" sz="2000" b="1" dirty="0" err="1">
                <a:solidFill>
                  <a:srgbClr val="000000"/>
                </a:solidFill>
              </a:rPr>
              <a:t>coerente</a:t>
            </a:r>
            <a:r>
              <a:rPr lang="en-US" sz="2000" b="1" dirty="0">
                <a:solidFill>
                  <a:srgbClr val="000000"/>
                </a:solidFill>
              </a:rPr>
              <a:t> </a:t>
            </a:r>
            <a:r>
              <a:rPr lang="en-US" sz="2000" dirty="0">
                <a:solidFill>
                  <a:srgbClr val="000000"/>
                </a:solidFill>
              </a:rPr>
              <a:t>(</a:t>
            </a:r>
            <a:r>
              <a:rPr lang="en-US" sz="2000" b="1" dirty="0">
                <a:solidFill>
                  <a:srgbClr val="000000"/>
                </a:solidFill>
              </a:rPr>
              <a:t>C01</a:t>
            </a:r>
            <a:r>
              <a:rPr lang="en-US" sz="2000" dirty="0">
                <a:solidFill>
                  <a:srgbClr val="000000"/>
                </a:solidFill>
              </a:rPr>
              <a:t>) e </a:t>
            </a:r>
            <a:r>
              <a:rPr lang="en-US" sz="2000" b="1" dirty="0" err="1">
                <a:solidFill>
                  <a:srgbClr val="000000"/>
                </a:solidFill>
              </a:rPr>
              <a:t>Valida</a:t>
            </a:r>
            <a:r>
              <a:rPr lang="en-US" sz="2000" b="1" dirty="0">
                <a:solidFill>
                  <a:srgbClr val="000000"/>
                </a:solidFill>
              </a:rPr>
              <a:t> e </a:t>
            </a:r>
            <a:r>
              <a:rPr lang="en-US" sz="2000" b="1" dirty="0" err="1">
                <a:solidFill>
                  <a:srgbClr val="000000"/>
                </a:solidFill>
              </a:rPr>
              <a:t>rilevante</a:t>
            </a:r>
            <a:r>
              <a:rPr lang="en-US" sz="2000" b="1" dirty="0">
                <a:solidFill>
                  <a:srgbClr val="000000"/>
                </a:solidFill>
              </a:rPr>
              <a:t> </a:t>
            </a:r>
            <a:r>
              <a:rPr lang="en-US" sz="2000" dirty="0">
                <a:solidFill>
                  <a:srgbClr val="000000"/>
                </a:solidFill>
              </a:rPr>
              <a:t>(</a:t>
            </a:r>
            <a:r>
              <a:rPr lang="en-US" sz="2000" b="1" dirty="0">
                <a:solidFill>
                  <a:srgbClr val="000000"/>
                </a:solidFill>
              </a:rPr>
              <a:t>C02</a:t>
            </a:r>
            <a:r>
              <a:rPr lang="en-US" sz="2000" dirty="0">
                <a:solidFill>
                  <a:srgbClr val="000000"/>
                </a:solidFill>
              </a:rPr>
              <a:t>)</a:t>
            </a:r>
          </a:p>
        </p:txBody>
      </p:sp>
      <p:sp>
        <p:nvSpPr>
          <p:cNvPr id="9" name="Titolo 1"/>
          <p:cNvSpPr>
            <a:spLocks/>
          </p:cNvSpPr>
          <p:nvPr/>
        </p:nvSpPr>
        <p:spPr bwMode="auto">
          <a:xfrm>
            <a:off x="2648744" y="-30362"/>
            <a:ext cx="4392488" cy="518269"/>
          </a:xfrm>
          <a:prstGeom prst="rect">
            <a:avLst/>
          </a:prstGeom>
          <a:solidFill>
            <a:srgbClr val="FFC000"/>
          </a:solidFill>
          <a:ln w="9525">
            <a:solidFill>
              <a:srgbClr val="00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800" b="1" dirty="0">
                <a:solidFill>
                  <a:srgbClr val="1F4081"/>
                </a:solidFill>
                <a:latin typeface="Verdana" panose="020B0604030504040204" pitchFamily="34" charset="0"/>
              </a:rPr>
              <a:t>14 </a:t>
            </a:r>
            <a:r>
              <a:rPr lang="it-IT" altLang="it-IT" sz="2800" b="1" dirty="0" smtClean="0">
                <a:solidFill>
                  <a:srgbClr val="1F4081"/>
                </a:solidFill>
                <a:latin typeface="Verdana" panose="020B0604030504040204" pitchFamily="34" charset="0"/>
              </a:rPr>
              <a:t>Criteri universali</a:t>
            </a:r>
          </a:p>
        </p:txBody>
      </p:sp>
      <p:sp>
        <p:nvSpPr>
          <p:cNvPr id="5" name="Titolo 1"/>
          <p:cNvSpPr>
            <a:spLocks/>
          </p:cNvSpPr>
          <p:nvPr/>
        </p:nvSpPr>
        <p:spPr bwMode="auto">
          <a:xfrm>
            <a:off x="-21020" y="538"/>
            <a:ext cx="2172547" cy="456470"/>
          </a:xfrm>
          <a:prstGeom prst="rect">
            <a:avLst/>
          </a:prstGeom>
          <a:solidFill>
            <a:srgbClr val="FFC000"/>
          </a:solidFill>
          <a:ln w="9525">
            <a:solidFill>
              <a:srgbClr val="00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3600" b="1" dirty="0" smtClean="0">
                <a:solidFill>
                  <a:srgbClr val="0000FF"/>
                </a:solidFill>
              </a:rPr>
              <a:t>Valore</a:t>
            </a:r>
            <a:endParaRPr lang="it-IT" altLang="it-IT" sz="3600" b="1" dirty="0">
              <a:solidFill>
                <a:srgbClr val="0000FF"/>
              </a:solidFill>
            </a:endParaRPr>
          </a:p>
        </p:txBody>
      </p:sp>
    </p:spTree>
    <p:extLst>
      <p:ext uri="{BB962C8B-B14F-4D97-AF65-F5344CB8AC3E}">
        <p14:creationId xmlns:p14="http://schemas.microsoft.com/office/powerpoint/2010/main" val="271169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000672" y="430791"/>
            <a:ext cx="723684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Tx/>
              <a:buNone/>
            </a:pPr>
            <a:r>
              <a:rPr kumimoji="1" lang="it-IT" altLang="it-IT" b="1" dirty="0">
                <a:solidFill>
                  <a:srgbClr val="0000FF"/>
                </a:solidFill>
                <a:latin typeface="Calibri" panose="020F0502020204030204" pitchFamily="34" charset="0"/>
              </a:rPr>
              <a:t>VALUTAZIONI EFFETTUATE O IN CORSO</a:t>
            </a:r>
            <a:endParaRPr kumimoji="1" lang="it-IT" altLang="it-IT" sz="4000" b="1" dirty="0">
              <a:solidFill>
                <a:srgbClr val="0000FF"/>
              </a:solidFill>
              <a:latin typeface="Calibri" panose="020F0502020204030204" pitchFamily="34" charset="0"/>
            </a:endParaRPr>
          </a:p>
        </p:txBody>
      </p:sp>
      <p:sp>
        <p:nvSpPr>
          <p:cNvPr id="7" name="Rectangle 2054"/>
          <p:cNvSpPr>
            <a:spLocks noChangeArrowheads="1"/>
          </p:cNvSpPr>
          <p:nvPr/>
        </p:nvSpPr>
        <p:spPr bwMode="auto">
          <a:xfrm>
            <a:off x="488504" y="1135772"/>
            <a:ext cx="900144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it-IT" altLang="it-IT" sz="2400" dirty="0" smtClean="0">
                <a:solidFill>
                  <a:srgbClr val="C00000"/>
                </a:solidFill>
                <a:latin typeface="Calibri" panose="020F0502020204030204" pitchFamily="34" charset="0"/>
              </a:rPr>
              <a:t>Stim. </a:t>
            </a:r>
            <a:r>
              <a:rPr lang="it-IT" altLang="it-IT" sz="2400" dirty="0">
                <a:solidFill>
                  <a:srgbClr val="C00000"/>
                </a:solidFill>
                <a:latin typeface="Calibri" panose="020F0502020204030204" pitchFamily="34" charset="0"/>
              </a:rPr>
              <a:t>barocettori carotidei </a:t>
            </a:r>
            <a:r>
              <a:rPr lang="it-IT" altLang="it-IT" sz="2400" dirty="0" smtClean="0">
                <a:solidFill>
                  <a:srgbClr val="C00000"/>
                </a:solidFill>
                <a:latin typeface="Calibri" panose="020F0502020204030204" pitchFamily="34" charset="0"/>
              </a:rPr>
              <a:t>ipertensione </a:t>
            </a:r>
            <a:r>
              <a:rPr lang="it-IT" altLang="it-IT" sz="2400" dirty="0">
                <a:solidFill>
                  <a:srgbClr val="C00000"/>
                </a:solidFill>
                <a:latin typeface="Calibri" panose="020F0502020204030204" pitchFamily="34" charset="0"/>
              </a:rPr>
              <a:t>arteriosa resistente (RHEOS)</a:t>
            </a:r>
          </a:p>
          <a:p>
            <a:pPr>
              <a:spcBef>
                <a:spcPct val="0"/>
              </a:spcBef>
            </a:pPr>
            <a:r>
              <a:rPr lang="it-IT" altLang="it-IT" sz="2400" dirty="0">
                <a:solidFill>
                  <a:srgbClr val="C00000"/>
                </a:solidFill>
                <a:latin typeface="Calibri" panose="020F0502020204030204" pitchFamily="34" charset="0"/>
              </a:rPr>
              <a:t>Sistema di massaggio termo-meccanico per lombalgie (SMATH)</a:t>
            </a:r>
          </a:p>
          <a:p>
            <a:pPr>
              <a:spcBef>
                <a:spcPct val="0"/>
              </a:spcBef>
            </a:pPr>
            <a:r>
              <a:rPr lang="it-IT" altLang="it-IT" sz="2400" dirty="0" err="1">
                <a:solidFill>
                  <a:srgbClr val="C00000"/>
                </a:solidFill>
                <a:latin typeface="Calibri" panose="020F0502020204030204" pitchFamily="34" charset="0"/>
              </a:rPr>
              <a:t>Oncotype</a:t>
            </a:r>
            <a:r>
              <a:rPr lang="it-IT" altLang="it-IT" sz="2400" dirty="0">
                <a:solidFill>
                  <a:srgbClr val="C00000"/>
                </a:solidFill>
                <a:latin typeface="Calibri" panose="020F0502020204030204" pitchFamily="34" charset="0"/>
              </a:rPr>
              <a:t> DX e </a:t>
            </a:r>
            <a:r>
              <a:rPr lang="it-IT" altLang="it-IT" sz="2400" dirty="0" err="1">
                <a:solidFill>
                  <a:srgbClr val="C00000"/>
                </a:solidFill>
                <a:latin typeface="Calibri" panose="020F0502020204030204" pitchFamily="34" charset="0"/>
              </a:rPr>
              <a:t>Mammaprint</a:t>
            </a:r>
            <a:r>
              <a:rPr lang="it-IT" altLang="it-IT" sz="2400" dirty="0">
                <a:solidFill>
                  <a:srgbClr val="C00000"/>
                </a:solidFill>
                <a:latin typeface="Calibri" panose="020F0502020204030204" pitchFamily="34" charset="0"/>
              </a:rPr>
              <a:t> test genomici per </a:t>
            </a:r>
            <a:r>
              <a:rPr lang="it-IT" altLang="it-IT" sz="2400" dirty="0" err="1" smtClean="0">
                <a:solidFill>
                  <a:srgbClr val="C00000"/>
                </a:solidFill>
                <a:latin typeface="Calibri" panose="020F0502020204030204" pitchFamily="34" charset="0"/>
              </a:rPr>
              <a:t>ca</a:t>
            </a:r>
            <a:r>
              <a:rPr lang="it-IT" altLang="it-IT" sz="2400" dirty="0" smtClean="0">
                <a:solidFill>
                  <a:srgbClr val="C00000"/>
                </a:solidFill>
                <a:latin typeface="Calibri" panose="020F0502020204030204" pitchFamily="34" charset="0"/>
              </a:rPr>
              <a:t> mammario</a:t>
            </a:r>
            <a:endParaRPr lang="it-IT" altLang="it-IT" sz="2400" dirty="0">
              <a:solidFill>
                <a:srgbClr val="C00000"/>
              </a:solidFill>
              <a:latin typeface="Calibri" panose="020F0502020204030204" pitchFamily="34" charset="0"/>
            </a:endParaRPr>
          </a:p>
          <a:p>
            <a:pPr>
              <a:spcBef>
                <a:spcPct val="0"/>
              </a:spcBef>
            </a:pPr>
            <a:r>
              <a:rPr lang="it-IT" altLang="it-IT" sz="2400" dirty="0">
                <a:solidFill>
                  <a:srgbClr val="C00000"/>
                </a:solidFill>
                <a:latin typeface="Calibri" panose="020F0502020204030204" pitchFamily="34" charset="0"/>
              </a:rPr>
              <a:t>Alimenti dietetici a fini speciali per chirurgia maggiore (Nestlé)</a:t>
            </a:r>
          </a:p>
          <a:p>
            <a:pPr>
              <a:spcBef>
                <a:spcPct val="0"/>
              </a:spcBef>
            </a:pPr>
            <a:r>
              <a:rPr lang="it-IT" altLang="it-IT" sz="2400" dirty="0">
                <a:solidFill>
                  <a:srgbClr val="C00000"/>
                </a:solidFill>
                <a:latin typeface="Calibri" panose="020F0502020204030204" pitchFamily="34" charset="0"/>
              </a:rPr>
              <a:t>Alimenti dietetici a fini speciali per Parkinson resistente</a:t>
            </a:r>
          </a:p>
          <a:p>
            <a:pPr>
              <a:spcBef>
                <a:spcPct val="0"/>
              </a:spcBef>
            </a:pPr>
            <a:r>
              <a:rPr lang="it-IT" altLang="it-IT" sz="2400" dirty="0">
                <a:solidFill>
                  <a:srgbClr val="0000FF"/>
                </a:solidFill>
                <a:latin typeface="Calibri" panose="020F0502020204030204" pitchFamily="34" charset="0"/>
              </a:rPr>
              <a:t>Statine</a:t>
            </a:r>
          </a:p>
          <a:p>
            <a:pPr>
              <a:spcBef>
                <a:spcPct val="0"/>
              </a:spcBef>
            </a:pPr>
            <a:r>
              <a:rPr lang="it-IT" altLang="it-IT" sz="2400" dirty="0">
                <a:solidFill>
                  <a:srgbClr val="0000FF"/>
                </a:solidFill>
                <a:latin typeface="Calibri" panose="020F0502020204030204" pitchFamily="34" charset="0"/>
              </a:rPr>
              <a:t>Sostituzione valvolare aortica per via percutanea (TAVI)</a:t>
            </a:r>
          </a:p>
          <a:p>
            <a:pPr>
              <a:spcBef>
                <a:spcPct val="0"/>
              </a:spcBef>
            </a:pPr>
            <a:r>
              <a:rPr lang="it-IT" altLang="it-IT" sz="2400" dirty="0">
                <a:solidFill>
                  <a:srgbClr val="0000FF"/>
                </a:solidFill>
                <a:latin typeface="Calibri" panose="020F0502020204030204" pitchFamily="34" charset="0"/>
              </a:rPr>
              <a:t>Protesi auditive ad ancoraggio osseo </a:t>
            </a:r>
            <a:r>
              <a:rPr lang="it-IT" altLang="it-IT" sz="2400" dirty="0" err="1">
                <a:solidFill>
                  <a:srgbClr val="0000FF"/>
                </a:solidFill>
                <a:latin typeface="Calibri" panose="020F0502020204030204" pitchFamily="34" charset="0"/>
              </a:rPr>
              <a:t>Baha</a:t>
            </a:r>
            <a:r>
              <a:rPr lang="it-IT" altLang="it-IT" sz="2400" dirty="0">
                <a:solidFill>
                  <a:srgbClr val="0000FF"/>
                </a:solidFill>
                <a:latin typeface="Calibri" panose="020F0502020204030204" pitchFamily="34" charset="0"/>
              </a:rPr>
              <a:t> </a:t>
            </a:r>
            <a:r>
              <a:rPr lang="it-IT" altLang="it-IT" sz="2400" dirty="0" err="1">
                <a:solidFill>
                  <a:srgbClr val="0000FF"/>
                </a:solidFill>
                <a:latin typeface="Calibri" panose="020F0502020204030204" pitchFamily="34" charset="0"/>
              </a:rPr>
              <a:t>Coclear</a:t>
            </a:r>
            <a:endParaRPr lang="it-IT" altLang="it-IT" sz="2400" dirty="0">
              <a:solidFill>
                <a:srgbClr val="0000FF"/>
              </a:solidFill>
              <a:latin typeface="Calibri" panose="020F0502020204030204" pitchFamily="34" charset="0"/>
            </a:endParaRPr>
          </a:p>
          <a:p>
            <a:pPr>
              <a:spcBef>
                <a:spcPct val="0"/>
              </a:spcBef>
            </a:pPr>
            <a:r>
              <a:rPr lang="it-IT" altLang="it-IT" sz="2400" dirty="0">
                <a:latin typeface="Calibri" panose="020F0502020204030204" pitchFamily="34" charset="0"/>
              </a:rPr>
              <a:t>Chiusura del </a:t>
            </a:r>
            <a:r>
              <a:rPr lang="it-IT" altLang="it-IT" sz="2400" dirty="0" err="1">
                <a:latin typeface="Calibri" panose="020F0502020204030204" pitchFamily="34" charset="0"/>
              </a:rPr>
              <a:t>foramen</a:t>
            </a:r>
            <a:r>
              <a:rPr lang="it-IT" altLang="it-IT" sz="2400" dirty="0">
                <a:latin typeface="Calibri" panose="020F0502020204030204" pitchFamily="34" charset="0"/>
              </a:rPr>
              <a:t> ovale pervio nell’adulto per ictus o cefalea</a:t>
            </a:r>
          </a:p>
          <a:p>
            <a:pPr>
              <a:spcBef>
                <a:spcPct val="0"/>
              </a:spcBef>
            </a:pPr>
            <a:r>
              <a:rPr lang="it-IT" altLang="it-IT" sz="2400" dirty="0">
                <a:latin typeface="Calibri" panose="020F0502020204030204" pitchFamily="34" charset="0"/>
              </a:rPr>
              <a:t>Monitoraggi continui del glucosio nel diabete (tipo 1)</a:t>
            </a:r>
          </a:p>
          <a:p>
            <a:pPr>
              <a:spcBef>
                <a:spcPct val="0"/>
              </a:spcBef>
            </a:pPr>
            <a:r>
              <a:rPr lang="it-IT" altLang="it-IT" sz="2400" dirty="0" smtClean="0">
                <a:latin typeface="Calibri" panose="020F0502020204030204" pitchFamily="34" charset="0"/>
              </a:rPr>
              <a:t>GH, </a:t>
            </a:r>
            <a:r>
              <a:rPr lang="it-IT" altLang="it-IT" sz="2400" dirty="0">
                <a:latin typeface="Calibri" panose="020F0502020204030204" pitchFamily="34" charset="0"/>
              </a:rPr>
              <a:t>Eritropoietine </a:t>
            </a:r>
            <a:r>
              <a:rPr lang="it-IT" altLang="it-IT" sz="2400" dirty="0" smtClean="0">
                <a:latin typeface="Calibri" panose="020F0502020204030204" pitchFamily="34" charset="0"/>
              </a:rPr>
              <a:t>nella IRC </a:t>
            </a:r>
            <a:r>
              <a:rPr lang="it-IT" altLang="it-IT" sz="2400" dirty="0">
                <a:latin typeface="Calibri" panose="020F0502020204030204" pitchFamily="34" charset="0"/>
              </a:rPr>
              <a:t>e </a:t>
            </a:r>
            <a:r>
              <a:rPr lang="it-IT" altLang="it-IT" sz="2400" dirty="0" smtClean="0">
                <a:latin typeface="Calibri" panose="020F0502020204030204" pitchFamily="34" charset="0"/>
              </a:rPr>
              <a:t>in </a:t>
            </a:r>
            <a:r>
              <a:rPr lang="it-IT" altLang="it-IT" sz="2400" dirty="0" err="1" smtClean="0">
                <a:latin typeface="Calibri" panose="020F0502020204030204" pitchFamily="34" charset="0"/>
              </a:rPr>
              <a:t>oncoematologia</a:t>
            </a:r>
            <a:endParaRPr lang="it-IT" altLang="it-IT" sz="2400" dirty="0">
              <a:latin typeface="Calibri" panose="020F0502020204030204" pitchFamily="34" charset="0"/>
            </a:endParaRPr>
          </a:p>
          <a:p>
            <a:pPr>
              <a:spcBef>
                <a:spcPct val="0"/>
              </a:spcBef>
            </a:pPr>
            <a:r>
              <a:rPr lang="it-IT" altLang="it-IT" sz="2400" dirty="0" smtClean="0">
                <a:latin typeface="Calibri" panose="020F0502020204030204" pitchFamily="34" charset="0"/>
              </a:rPr>
              <a:t>XXXX </a:t>
            </a:r>
            <a:r>
              <a:rPr lang="it-IT" altLang="it-IT" sz="2400" dirty="0">
                <a:latin typeface="Calibri" panose="020F0502020204030204" pitchFamily="34" charset="0"/>
              </a:rPr>
              <a:t>per sindrome mani piedi in oncologia</a:t>
            </a:r>
          </a:p>
          <a:p>
            <a:pPr>
              <a:spcBef>
                <a:spcPct val="0"/>
              </a:spcBef>
            </a:pPr>
            <a:r>
              <a:rPr lang="it-IT" altLang="it-IT" sz="2400" dirty="0" err="1">
                <a:solidFill>
                  <a:srgbClr val="C00000"/>
                </a:solidFill>
                <a:latin typeface="Calibri" panose="020F0502020204030204" pitchFamily="34" charset="0"/>
              </a:rPr>
              <a:t>Presepsina</a:t>
            </a:r>
            <a:r>
              <a:rPr lang="it-IT" altLang="it-IT" sz="2400" dirty="0">
                <a:solidFill>
                  <a:srgbClr val="C00000"/>
                </a:solidFill>
                <a:latin typeface="Calibri" panose="020F0502020204030204" pitchFamily="34" charset="0"/>
              </a:rPr>
              <a:t> per diagnosi precoce nella </a:t>
            </a:r>
            <a:r>
              <a:rPr lang="it-IT" altLang="it-IT" sz="2400" dirty="0" smtClean="0">
                <a:solidFill>
                  <a:srgbClr val="C00000"/>
                </a:solidFill>
                <a:latin typeface="Calibri" panose="020F0502020204030204" pitchFamily="34" charset="0"/>
              </a:rPr>
              <a:t>sepsi</a:t>
            </a:r>
            <a:endParaRPr lang="it-IT" altLang="it-IT" sz="2400" dirty="0">
              <a:solidFill>
                <a:srgbClr val="C00000"/>
              </a:solidFill>
              <a:latin typeface="Calibri" panose="020F0502020204030204" pitchFamily="34" charset="0"/>
            </a:endParaRPr>
          </a:p>
        </p:txBody>
      </p:sp>
      <p:sp>
        <p:nvSpPr>
          <p:cNvPr id="10244" name="Titolo 1"/>
          <p:cNvSpPr>
            <a:spLocks/>
          </p:cNvSpPr>
          <p:nvPr/>
        </p:nvSpPr>
        <p:spPr bwMode="auto">
          <a:xfrm>
            <a:off x="0" y="456191"/>
            <a:ext cx="2173288" cy="45561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pic>
        <p:nvPicPr>
          <p:cNvPr id="5" name="Immagine 3" descr="fascia-inferio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val="383748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1119</Words>
  <Application>Microsoft Office PowerPoint</Application>
  <PresentationFormat>A4 (21x29,7 cm)</PresentationFormat>
  <Paragraphs>277</Paragraphs>
  <Slides>26</Slides>
  <Notes>4</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26</vt:i4>
      </vt:variant>
    </vt:vector>
  </HeadingPairs>
  <TitlesOfParts>
    <vt:vector size="40" baseType="lpstr">
      <vt:lpstr>Batang</vt:lpstr>
      <vt:lpstr>ＭＳ Ｐゴシック</vt:lpstr>
      <vt:lpstr>Arial</vt:lpstr>
      <vt:lpstr>Arial Narrow</vt:lpstr>
      <vt:lpstr>Browallia New</vt:lpstr>
      <vt:lpstr>Calibri</vt:lpstr>
      <vt:lpstr>SF Old Republic</vt:lpstr>
      <vt:lpstr>Tahoma</vt:lpstr>
      <vt:lpstr>Verdana</vt:lpstr>
      <vt:lpstr>Verdana</vt:lpstr>
      <vt:lpstr>Wingdings</vt:lpstr>
      <vt:lpstr>Office Theme</vt:lpstr>
      <vt:lpstr>Tema di Office</vt:lpstr>
      <vt:lpstr>4_Struttura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Fonti informative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Risultato 121 tecnologie di potenziale interesse per la MG</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Michele Tringali</dc:creator>
  <cp:lastModifiedBy>Administrator</cp:lastModifiedBy>
  <cp:revision>303</cp:revision>
  <dcterms:created xsi:type="dcterms:W3CDTF">2011-05-04T16:32:04Z</dcterms:created>
  <dcterms:modified xsi:type="dcterms:W3CDTF">2014-06-14T08:22:18Z</dcterms:modified>
</cp:coreProperties>
</file>